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4401800" cy="10801350"/>
  <p:notesSz cx="6858000" cy="9144000"/>
  <p:defaultTextStyle>
    <a:defPPr>
      <a:defRPr lang="es-MX"/>
    </a:defPPr>
    <a:lvl1pPr marL="0" algn="l" defTabSz="1361816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0908" algn="l" defTabSz="1361816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61816" algn="l" defTabSz="1361816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42724" algn="l" defTabSz="1361816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23632" algn="l" defTabSz="1361816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04540" algn="l" defTabSz="1361816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085448" algn="l" defTabSz="1361816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766356" algn="l" defTabSz="1361816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47264" algn="l" defTabSz="1361816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402">
          <p15:clr>
            <a:srgbClr val="A4A3A4"/>
          </p15:clr>
        </p15:guide>
        <p15:guide id="2" pos="4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1008" y="672"/>
      </p:cViewPr>
      <p:guideLst>
        <p:guide orient="horz" pos="3402"/>
        <p:guide pos="4536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3FD42A-ADE8-4D97-AECF-308CE804A158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AB9143-35BA-4012-9A81-A2C3BCCEC4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2191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6181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680908" algn="l" defTabSz="136181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1361816" algn="l" defTabSz="136181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2042724" algn="l" defTabSz="136181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2723632" algn="l" defTabSz="136181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3404540" algn="l" defTabSz="136181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4085448" algn="l" defTabSz="136181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4766356" algn="l" defTabSz="136181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5447264" algn="l" defTabSz="136181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B9143-35BA-4012-9A81-A2C3BCCEC450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9225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80135" y="3355428"/>
            <a:ext cx="12241531" cy="231528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160270" y="6120771"/>
            <a:ext cx="10081261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80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61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42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236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04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85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66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472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16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96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6444561" y="432563"/>
            <a:ext cx="5103138" cy="921615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35145" y="432563"/>
            <a:ext cx="15069384" cy="9216152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282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69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37644" y="6940876"/>
            <a:ext cx="12241531" cy="2145268"/>
          </a:xfrm>
        </p:spPr>
        <p:txBody>
          <a:bodyPr anchor="t"/>
          <a:lstStyle>
            <a:lvl1pPr algn="l">
              <a:defRPr sz="6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37644" y="4578079"/>
            <a:ext cx="12241531" cy="2362795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80908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 marL="136181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04272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2363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40454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08544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76635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4726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5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135145" y="2520318"/>
            <a:ext cx="10086261" cy="7128391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1461436" y="2520318"/>
            <a:ext cx="10086261" cy="7128391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12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0092" y="432561"/>
            <a:ext cx="12961621" cy="1800225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0091" y="2417803"/>
            <a:ext cx="6363296" cy="1007625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0908" indent="0">
              <a:buNone/>
              <a:defRPr sz="3000" b="1"/>
            </a:lvl2pPr>
            <a:lvl3pPr marL="1361816" indent="0">
              <a:buNone/>
              <a:defRPr sz="2700" b="1"/>
            </a:lvl3pPr>
            <a:lvl4pPr marL="2042724" indent="0">
              <a:buNone/>
              <a:defRPr sz="2400" b="1"/>
            </a:lvl4pPr>
            <a:lvl5pPr marL="2723632" indent="0">
              <a:buNone/>
              <a:defRPr sz="2400" b="1"/>
            </a:lvl5pPr>
            <a:lvl6pPr marL="3404540" indent="0">
              <a:buNone/>
              <a:defRPr sz="2400" b="1"/>
            </a:lvl6pPr>
            <a:lvl7pPr marL="4085448" indent="0">
              <a:buNone/>
              <a:defRPr sz="2400" b="1"/>
            </a:lvl7pPr>
            <a:lvl8pPr marL="4766356" indent="0">
              <a:buNone/>
              <a:defRPr sz="2400" b="1"/>
            </a:lvl8pPr>
            <a:lvl9pPr marL="5447264" indent="0">
              <a:buNone/>
              <a:defRPr sz="24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720091" y="3425428"/>
            <a:ext cx="6363296" cy="6223279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7315918" y="2417803"/>
            <a:ext cx="6365797" cy="1007625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0908" indent="0">
              <a:buNone/>
              <a:defRPr sz="3000" b="1"/>
            </a:lvl2pPr>
            <a:lvl3pPr marL="1361816" indent="0">
              <a:buNone/>
              <a:defRPr sz="2700" b="1"/>
            </a:lvl3pPr>
            <a:lvl4pPr marL="2042724" indent="0">
              <a:buNone/>
              <a:defRPr sz="2400" b="1"/>
            </a:lvl4pPr>
            <a:lvl5pPr marL="2723632" indent="0">
              <a:buNone/>
              <a:defRPr sz="2400" b="1"/>
            </a:lvl5pPr>
            <a:lvl6pPr marL="3404540" indent="0">
              <a:buNone/>
              <a:defRPr sz="2400" b="1"/>
            </a:lvl6pPr>
            <a:lvl7pPr marL="4085448" indent="0">
              <a:buNone/>
              <a:defRPr sz="2400" b="1"/>
            </a:lvl7pPr>
            <a:lvl8pPr marL="4766356" indent="0">
              <a:buNone/>
              <a:defRPr sz="2400" b="1"/>
            </a:lvl8pPr>
            <a:lvl9pPr marL="5447264" indent="0">
              <a:buNone/>
              <a:defRPr sz="24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7315918" y="3425428"/>
            <a:ext cx="6365797" cy="6223279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64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19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43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0094" y="430060"/>
            <a:ext cx="4738093" cy="1830228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630704" y="430063"/>
            <a:ext cx="8051005" cy="9218652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720094" y="2260285"/>
            <a:ext cx="4738093" cy="7388424"/>
          </a:xfrm>
        </p:spPr>
        <p:txBody>
          <a:bodyPr/>
          <a:lstStyle>
            <a:lvl1pPr marL="0" indent="0">
              <a:buNone/>
              <a:defRPr sz="2100"/>
            </a:lvl1pPr>
            <a:lvl2pPr marL="680908" indent="0">
              <a:buNone/>
              <a:defRPr sz="1800"/>
            </a:lvl2pPr>
            <a:lvl3pPr marL="1361816" indent="0">
              <a:buNone/>
              <a:defRPr sz="1500"/>
            </a:lvl3pPr>
            <a:lvl4pPr marL="2042724" indent="0">
              <a:buNone/>
              <a:defRPr sz="1300"/>
            </a:lvl4pPr>
            <a:lvl5pPr marL="2723632" indent="0">
              <a:buNone/>
              <a:defRPr sz="1300"/>
            </a:lvl5pPr>
            <a:lvl6pPr marL="3404540" indent="0">
              <a:buNone/>
              <a:defRPr sz="1300"/>
            </a:lvl6pPr>
            <a:lvl7pPr marL="4085448" indent="0">
              <a:buNone/>
              <a:defRPr sz="1300"/>
            </a:lvl7pPr>
            <a:lvl8pPr marL="4766356" indent="0">
              <a:buNone/>
              <a:defRPr sz="1300"/>
            </a:lvl8pPr>
            <a:lvl9pPr marL="5447264" indent="0">
              <a:buNone/>
              <a:defRPr sz="1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89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22857" y="7560950"/>
            <a:ext cx="8641080" cy="892613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822857" y="965127"/>
            <a:ext cx="8641080" cy="6480810"/>
          </a:xfrm>
        </p:spPr>
        <p:txBody>
          <a:bodyPr/>
          <a:lstStyle>
            <a:lvl1pPr marL="0" indent="0">
              <a:buNone/>
              <a:defRPr sz="4800"/>
            </a:lvl1pPr>
            <a:lvl2pPr marL="680908" indent="0">
              <a:buNone/>
              <a:defRPr sz="4200"/>
            </a:lvl2pPr>
            <a:lvl3pPr marL="1361816" indent="0">
              <a:buNone/>
              <a:defRPr sz="3600"/>
            </a:lvl3pPr>
            <a:lvl4pPr marL="2042724" indent="0">
              <a:buNone/>
              <a:defRPr sz="3000"/>
            </a:lvl4pPr>
            <a:lvl5pPr marL="2723632" indent="0">
              <a:buNone/>
              <a:defRPr sz="3000"/>
            </a:lvl5pPr>
            <a:lvl6pPr marL="3404540" indent="0">
              <a:buNone/>
              <a:defRPr sz="3000"/>
            </a:lvl6pPr>
            <a:lvl7pPr marL="4085448" indent="0">
              <a:buNone/>
              <a:defRPr sz="3000"/>
            </a:lvl7pPr>
            <a:lvl8pPr marL="4766356" indent="0">
              <a:buNone/>
              <a:defRPr sz="3000"/>
            </a:lvl8pPr>
            <a:lvl9pPr marL="5447264" indent="0">
              <a:buNone/>
              <a:defRPr sz="3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822857" y="8453557"/>
            <a:ext cx="8641080" cy="1267657"/>
          </a:xfrm>
        </p:spPr>
        <p:txBody>
          <a:bodyPr/>
          <a:lstStyle>
            <a:lvl1pPr marL="0" indent="0">
              <a:buNone/>
              <a:defRPr sz="2100"/>
            </a:lvl1pPr>
            <a:lvl2pPr marL="680908" indent="0">
              <a:buNone/>
              <a:defRPr sz="1800"/>
            </a:lvl2pPr>
            <a:lvl3pPr marL="1361816" indent="0">
              <a:buNone/>
              <a:defRPr sz="1500"/>
            </a:lvl3pPr>
            <a:lvl4pPr marL="2042724" indent="0">
              <a:buNone/>
              <a:defRPr sz="1300"/>
            </a:lvl4pPr>
            <a:lvl5pPr marL="2723632" indent="0">
              <a:buNone/>
              <a:defRPr sz="1300"/>
            </a:lvl5pPr>
            <a:lvl6pPr marL="3404540" indent="0">
              <a:buNone/>
              <a:defRPr sz="1300"/>
            </a:lvl6pPr>
            <a:lvl7pPr marL="4085448" indent="0">
              <a:buNone/>
              <a:defRPr sz="1300"/>
            </a:lvl7pPr>
            <a:lvl8pPr marL="4766356" indent="0">
              <a:buNone/>
              <a:defRPr sz="1300"/>
            </a:lvl8pPr>
            <a:lvl9pPr marL="5447264" indent="0">
              <a:buNone/>
              <a:defRPr sz="1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4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720092" y="432561"/>
            <a:ext cx="12961621" cy="1800225"/>
          </a:xfrm>
          <a:prstGeom prst="rect">
            <a:avLst/>
          </a:prstGeom>
        </p:spPr>
        <p:txBody>
          <a:bodyPr vert="horz" lIns="136182" tIns="68091" rIns="136182" bIns="68091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0092" y="2520318"/>
            <a:ext cx="12961621" cy="7128391"/>
          </a:xfrm>
          <a:prstGeom prst="rect">
            <a:avLst/>
          </a:prstGeom>
        </p:spPr>
        <p:txBody>
          <a:bodyPr vert="horz" lIns="136182" tIns="68091" rIns="136182" bIns="68091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720092" y="10011260"/>
            <a:ext cx="3360421" cy="575072"/>
          </a:xfrm>
          <a:prstGeom prst="rect">
            <a:avLst/>
          </a:prstGeom>
        </p:spPr>
        <p:txBody>
          <a:bodyPr vert="horz" lIns="136182" tIns="68091" rIns="136182" bIns="68091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920615" y="10011260"/>
            <a:ext cx="4560571" cy="575072"/>
          </a:xfrm>
          <a:prstGeom prst="rect">
            <a:avLst/>
          </a:prstGeom>
        </p:spPr>
        <p:txBody>
          <a:bodyPr vert="horz" lIns="136182" tIns="68091" rIns="136182" bIns="68091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0321292" y="10011260"/>
            <a:ext cx="3360421" cy="575072"/>
          </a:xfrm>
          <a:prstGeom prst="rect">
            <a:avLst/>
          </a:prstGeom>
        </p:spPr>
        <p:txBody>
          <a:bodyPr vert="horz" lIns="136182" tIns="68091" rIns="136182" bIns="68091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56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61816" rtl="0" eaLnBrk="1" latinLnBrk="0" hangingPunct="1"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0681" indent="-510681" algn="l" defTabSz="1361816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106475" indent="-425567" algn="l" defTabSz="1361816" rtl="0" eaLnBrk="1" latinLnBrk="0" hangingPunct="1">
        <a:spcBef>
          <a:spcPct val="20000"/>
        </a:spcBef>
        <a:buFont typeface="Arial" panose="020B0604020202020204" pitchFamily="34" charset="0"/>
        <a:buChar char="–"/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1702270" indent="-340454" algn="l" defTabSz="1361816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383178" indent="-340454" algn="l" defTabSz="1361816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64086" indent="-340454" algn="l" defTabSz="1361816" rtl="0" eaLnBrk="1" latinLnBrk="0" hangingPunct="1">
        <a:spcBef>
          <a:spcPct val="20000"/>
        </a:spcBef>
        <a:buFont typeface="Arial" panose="020B0604020202020204" pitchFamily="34" charset="0"/>
        <a:buChar char="»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44994" indent="-340454" algn="l" defTabSz="1361816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425902" indent="-340454" algn="l" defTabSz="1361816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106810" indent="-340454" algn="l" defTabSz="1361816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787718" indent="-340454" algn="l" defTabSz="1361816" rtl="0" eaLnBrk="1" latinLnBrk="0" hangingPunct="1">
        <a:spcBef>
          <a:spcPct val="2000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136181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0908" algn="l" defTabSz="136181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61816" algn="l" defTabSz="136181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42724" algn="l" defTabSz="136181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23632" algn="l" defTabSz="136181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04540" algn="l" defTabSz="136181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085448" algn="l" defTabSz="136181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66356" algn="l" defTabSz="136181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47264" algn="l" defTabSz="1361816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transparencia.profepa.gob.mx/Transparencia/TransparenciaDGP/PERFILES%20DE%20PUESTO/perfiles%20organigramas/direccion%20general%20de%20administracion%20I/DIRECTOR%20DE%20ATENCION%20A%20LA%20DENUNCIA%20POPULAR%20DE%20RECURSOS%20NATURAL%205613.htm" TargetMode="External"/><Relationship Id="rId13" Type="http://schemas.openxmlformats.org/officeDocument/2006/relationships/image" Target="../media/image4.png"/><Relationship Id="rId18" Type="http://schemas.openxmlformats.org/officeDocument/2006/relationships/hyperlink" Target="http://transparencia.profepa.gob.mx/Transparencia/TransparenciaDGP/PERFILES%20DE%20PUESTO/perfiles%20organigramas/direccion%20general%20de%20administracion%20I/COORDINACION%20DE%20MOVIMIENTOS%20Y%20SERVICIOS%20AL%20PERSONAL%205699.htm" TargetMode="External"/><Relationship Id="rId3" Type="http://schemas.openxmlformats.org/officeDocument/2006/relationships/hyperlink" Target="http://187.174.224.124:8080/TransparenciaDGP/DGADMINISTRACION/DIRECCION%20GENERAL%20ADJUNTA%20DE%20PROFESIONALIZACION/DIRECTOR%20GENERAL%20ADJUNTO%20DE%20PROFESIONALIZACION.htm" TargetMode="External"/><Relationship Id="rId21" Type="http://schemas.openxmlformats.org/officeDocument/2006/relationships/hyperlink" Target="http://transparencia.profepa.gob.mx/Transparencia/TransparenciaDGP/PERFILES%20DE%20PUESTO/perfiles%20organigramas/direccion%20general%20de%20administracion%20I/JEFE%20DE%20DEPARTAMENTO%20DE%20PLANEACION%205621.htm" TargetMode="External"/><Relationship Id="rId7" Type="http://schemas.openxmlformats.org/officeDocument/2006/relationships/hyperlink" Target="http://187.174.224.124:8080/TransparenciaDGP/DGADMINISTRACION/DIRECCION%20GENERAL%20ADJUNTA%20DE%20PROFESIONALIZACION/SUBDIRECTOR%20DE%20SERVICIO%20PROFESIONAL%20DE%20CARRERA%203528.htm" TargetMode="External"/><Relationship Id="rId12" Type="http://schemas.openxmlformats.org/officeDocument/2006/relationships/image" Target="../media/image3.png"/><Relationship Id="rId17" Type="http://schemas.openxmlformats.org/officeDocument/2006/relationships/hyperlink" Target="http://transparencia.profepa.gob.mx/Transparencia/TransparenciaDGP/PERFILES%20DE%20PUESTO/perfiles%20organigramas/direccion%20general%20de%20administracion%20I/SUBDIRECTOR%20DE%20INTEGRACION%20Y%20CONTROL%20PRESUPUESTAL%20DE%20SERVICIOS%204746.htm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http://transparencia.profepa.gob.mx/Transparencia/TransparenciaDGP/PERFILES%20DE%20PUESTO/perfiles%20organigramas/direccion%20general%20de%20administracion%20I/SUBDIRECTOR%20DE%20MOVIMIENTOS%20DE%20PERSONAL%20Y%20NOMINA%203520.htm" TargetMode="External"/><Relationship Id="rId20" Type="http://schemas.openxmlformats.org/officeDocument/2006/relationships/hyperlink" Target="http://transparencia.profepa.gob.mx/Transparencia/TransparenciaDGP/PERFILES%20DE%20PUESTO/perfiles%20organigramas/direccion%20general%20de%20administracion%20I/JEFE%20DE%20DEPARTAMENTO%20DE%20PRESTACIONES%20SOCIALES%205713.ht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transparencia.profepa.gob.mx/Transparencia/TransparenciaDGP/ORGANIGRAMA/ADMINISTRACION/Nuevos/DIRECCION_GENERAL_DE_ADMINISTRACION__.pdf" TargetMode="External"/><Relationship Id="rId11" Type="http://schemas.openxmlformats.org/officeDocument/2006/relationships/image" Target="../media/image2.png"/><Relationship Id="rId5" Type="http://schemas.openxmlformats.org/officeDocument/2006/relationships/hyperlink" Target="http://transparencia.profepa.gob.mx/Transparencia/TransparenciaDGP/ORGANIGRAMA/procuraduria%20federa/PROFEPA%20basica__.pdf" TargetMode="External"/><Relationship Id="rId15" Type="http://schemas.openxmlformats.org/officeDocument/2006/relationships/hyperlink" Target="http://transparencia.profepa.gob.mx/Transparencia/TransparenciaDGP/PERFILES%20DE%20PUESTO/perfiles%20organigramas/direccion%20general%20de%20administracion%20I/JEFE%20DE%20DEPARTAMENTO%20DE%20INGRESO%20Y%20PROFESIONALIZACION%205988.htm" TargetMode="External"/><Relationship Id="rId10" Type="http://schemas.openxmlformats.org/officeDocument/2006/relationships/image" Target="../media/image1.png"/><Relationship Id="rId19" Type="http://schemas.openxmlformats.org/officeDocument/2006/relationships/hyperlink" Target="http://transparencia.profepa.gob.mx/Transparencia/TransparenciaDGP/PERFILES%20DE%20PUESTO/perfiles%20organigramas/direccion%20general%20de%20administracion%20I/JEFE%20DE%20DEPARTAMENTO%20DE%20NOMINA%203629.htm" TargetMode="External"/><Relationship Id="rId4" Type="http://schemas.openxmlformats.org/officeDocument/2006/relationships/hyperlink" Target="http://transparencia.profepa.gob.mx/Transparencia/TransparenciaDGP/PERFILES%20DE%20PUESTO/perfiles%20organigramas/direccion%20general%20de%20administracion%20I/DIRECTOR%20GENERAL%20ADJUNTO%20DE%20PROFESIONALIZACION%203475.htm" TargetMode="External"/><Relationship Id="rId9" Type="http://schemas.openxmlformats.org/officeDocument/2006/relationships/hyperlink" Target="http://transparencia.profepa.gob.mx/Transparencia/TransparenciaDGP/PERFILES%20DE%20PUESTO/perfiles%20organigramas/direccion%20general%20de%20administracion%20I/DIRECTOR%20DE%20RECURSOS%20HUMANOS%205587.htm" TargetMode="External"/><Relationship Id="rId14" Type="http://schemas.openxmlformats.org/officeDocument/2006/relationships/hyperlink" Target="http://transparencia.profepa.gob.mx/Transparencia/TransparenciaDGP/PERFILES%20DE%20PUESTO/perfiles%20organigramas/direccion%20general%20de%20administracion%20I/COORDINADOR%20DE%20CAPACITACION,%20CERTIFICACION%20Y%20EVALUACION%20DEL%20DE%205762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63 Forma libre"/>
          <p:cNvSpPr/>
          <p:nvPr/>
        </p:nvSpPr>
        <p:spPr>
          <a:xfrm>
            <a:off x="6261774" y="1899549"/>
            <a:ext cx="2007980" cy="115251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620" tIns="6620" rIns="6620" bIns="6620" numCol="1" spcCol="1891" anchor="ctr" anchorCtr="0">
            <a:noAutofit/>
          </a:bodyPr>
          <a:lstStyle/>
          <a:p>
            <a:pPr algn="ctr" defTabSz="46339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Adjunta de Profesionalización</a:t>
            </a:r>
          </a:p>
        </p:txBody>
      </p:sp>
      <p:sp>
        <p:nvSpPr>
          <p:cNvPr id="65" name="64 CuadroTexto"/>
          <p:cNvSpPr txBox="1"/>
          <p:nvPr/>
        </p:nvSpPr>
        <p:spPr>
          <a:xfrm>
            <a:off x="6261774" y="2833600"/>
            <a:ext cx="651094" cy="236646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401" tIns="10401" rIns="10401" bIns="10401" numCol="1" spcCol="1891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L11</a:t>
            </a:r>
          </a:p>
        </p:txBody>
      </p:sp>
      <p:sp>
        <p:nvSpPr>
          <p:cNvPr id="66" name="65 CuadroTexto">
            <a:hlinkClick r:id="rId3"/>
          </p:cNvPr>
          <p:cNvSpPr txBox="1"/>
          <p:nvPr/>
        </p:nvSpPr>
        <p:spPr>
          <a:xfrm>
            <a:off x="7628834" y="2845095"/>
            <a:ext cx="651094" cy="21076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401" tIns="10401" rIns="10401" bIns="10401" numCol="1" spcCol="1891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4"/>
              </a:rPr>
              <a:t>3475</a:t>
            </a:r>
            <a:endParaRPr lang="es-MX" dirty="0"/>
          </a:p>
        </p:txBody>
      </p:sp>
      <p:cxnSp>
        <p:nvCxnSpPr>
          <p:cNvPr id="67" name="66 Conector recto"/>
          <p:cNvCxnSpPr>
            <a:cxnSpLocks/>
          </p:cNvCxnSpPr>
          <p:nvPr/>
        </p:nvCxnSpPr>
        <p:spPr>
          <a:xfrm>
            <a:off x="1512268" y="3500394"/>
            <a:ext cx="11953328" cy="848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70 Conector recto"/>
          <p:cNvCxnSpPr>
            <a:cxnSpLocks/>
          </p:cNvCxnSpPr>
          <p:nvPr/>
        </p:nvCxnSpPr>
        <p:spPr>
          <a:xfrm>
            <a:off x="7256395" y="3052064"/>
            <a:ext cx="0" cy="47640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71 Conector recto"/>
          <p:cNvCxnSpPr>
            <a:cxnSpLocks/>
          </p:cNvCxnSpPr>
          <p:nvPr/>
        </p:nvCxnSpPr>
        <p:spPr>
          <a:xfrm>
            <a:off x="1512268" y="3500394"/>
            <a:ext cx="0" cy="8769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2 CuadroTexto"/>
          <p:cNvSpPr txBox="1"/>
          <p:nvPr/>
        </p:nvSpPr>
        <p:spPr>
          <a:xfrm>
            <a:off x="3053099" y="547965"/>
            <a:ext cx="8264390" cy="553010"/>
          </a:xfrm>
          <a:prstGeom prst="rect">
            <a:avLst/>
          </a:prstGeom>
          <a:noFill/>
        </p:spPr>
        <p:txBody>
          <a:bodyPr wrap="none" lIns="136182" tIns="68091" rIns="136182" bIns="68091" rtlCol="0">
            <a:spAutoFit/>
          </a:bodyPr>
          <a:lstStyle/>
          <a:p>
            <a:pPr lvl="0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Adjunta de Profesionalización</a:t>
            </a:r>
          </a:p>
        </p:txBody>
      </p:sp>
      <p:sp>
        <p:nvSpPr>
          <p:cNvPr id="27" name="26 Botón de acción: Inicio">
            <a:hlinkClick r:id="rId5" highlightClick="1"/>
          </p:cNvPr>
          <p:cNvSpPr/>
          <p:nvPr/>
        </p:nvSpPr>
        <p:spPr>
          <a:xfrm>
            <a:off x="360140" y="9794584"/>
            <a:ext cx="743504" cy="459740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6182" tIns="68091" rIns="136182" bIns="68091" rtlCol="0" anchor="ctr"/>
          <a:lstStyle/>
          <a:p>
            <a:pPr algn="ctr"/>
            <a:endParaRPr lang="es-MX"/>
          </a:p>
        </p:txBody>
      </p:sp>
      <p:sp>
        <p:nvSpPr>
          <p:cNvPr id="28" name="27 Botón de acción: Hacia atrás o Anterior">
            <a:hlinkClick r:id="rId6" highlightClick="1"/>
          </p:cNvPr>
          <p:cNvSpPr/>
          <p:nvPr/>
        </p:nvSpPr>
        <p:spPr>
          <a:xfrm>
            <a:off x="1307626" y="9810810"/>
            <a:ext cx="618818" cy="449511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6182" tIns="68091" rIns="136182" bIns="68091" rtlCol="0" anchor="ctr"/>
          <a:lstStyle/>
          <a:p>
            <a:pPr algn="ctr"/>
            <a:endParaRPr lang="es-MX"/>
          </a:p>
        </p:txBody>
      </p:sp>
      <p:sp>
        <p:nvSpPr>
          <p:cNvPr id="31" name="30 Forma libre"/>
          <p:cNvSpPr/>
          <p:nvPr/>
        </p:nvSpPr>
        <p:spPr>
          <a:xfrm>
            <a:off x="505770" y="4400311"/>
            <a:ext cx="2012996" cy="126948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620" tIns="6620" rIns="6620" bIns="6620" numCol="1" spcCol="1891" anchor="ctr" anchorCtr="0">
            <a:noAutofit/>
          </a:bodyPr>
          <a:lstStyle/>
          <a:p>
            <a:pPr algn="ctr" defTabSz="46339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Dirección de Atención a la Denuncia Popular de Recursos Naturales</a:t>
            </a:r>
          </a:p>
        </p:txBody>
      </p:sp>
      <p:sp>
        <p:nvSpPr>
          <p:cNvPr id="32" name="31 CuadroTexto"/>
          <p:cNvSpPr txBox="1"/>
          <p:nvPr/>
        </p:nvSpPr>
        <p:spPr>
          <a:xfrm>
            <a:off x="521261" y="5443641"/>
            <a:ext cx="598880" cy="23383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401" tIns="10401" rIns="10401" bIns="10401" numCol="1" spcCol="1891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N31</a:t>
            </a:r>
          </a:p>
        </p:txBody>
      </p:sp>
      <p:sp>
        <p:nvSpPr>
          <p:cNvPr id="33" name="32 CuadroTexto">
            <a:hlinkClick r:id="rId7"/>
          </p:cNvPr>
          <p:cNvSpPr txBox="1"/>
          <p:nvPr/>
        </p:nvSpPr>
        <p:spPr>
          <a:xfrm>
            <a:off x="1919886" y="5418883"/>
            <a:ext cx="598880" cy="23383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401" tIns="10401" rIns="10401" bIns="10401" numCol="1" spcCol="1891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8"/>
              </a:rPr>
              <a:t>5613</a:t>
            </a:r>
            <a:endParaRPr lang="es-MX" dirty="0"/>
          </a:p>
        </p:txBody>
      </p:sp>
      <p:sp>
        <p:nvSpPr>
          <p:cNvPr id="68" name="67 Forma libre"/>
          <p:cNvSpPr/>
          <p:nvPr/>
        </p:nvSpPr>
        <p:spPr>
          <a:xfrm>
            <a:off x="7739706" y="3816499"/>
            <a:ext cx="2038914" cy="130524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de   Recursos Humanos</a:t>
            </a:r>
          </a:p>
        </p:txBody>
      </p:sp>
      <p:sp>
        <p:nvSpPr>
          <p:cNvPr id="77" name="76 CuadroTexto"/>
          <p:cNvSpPr txBox="1"/>
          <p:nvPr/>
        </p:nvSpPr>
        <p:spPr>
          <a:xfrm>
            <a:off x="7739706" y="4875009"/>
            <a:ext cx="598880" cy="23383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M23</a:t>
            </a:r>
          </a:p>
        </p:txBody>
      </p:sp>
      <p:sp>
        <p:nvSpPr>
          <p:cNvPr id="87" name="86 CuadroTexto"/>
          <p:cNvSpPr txBox="1"/>
          <p:nvPr/>
        </p:nvSpPr>
        <p:spPr>
          <a:xfrm>
            <a:off x="9017489" y="4896539"/>
            <a:ext cx="761131" cy="206879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9"/>
              </a:rPr>
              <a:t>5587</a:t>
            </a:r>
            <a:endParaRPr lang="es-MX" dirty="0"/>
          </a:p>
        </p:txBody>
      </p:sp>
      <p:cxnSp>
        <p:nvCxnSpPr>
          <p:cNvPr id="114" name="113 Conector recto"/>
          <p:cNvCxnSpPr>
            <a:cxnSpLocks/>
          </p:cNvCxnSpPr>
          <p:nvPr/>
        </p:nvCxnSpPr>
        <p:spPr>
          <a:xfrm>
            <a:off x="8759163" y="3500394"/>
            <a:ext cx="0" cy="31610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1" name="131 Grupo">
            <a:extLst>
              <a:ext uri="{FF2B5EF4-FFF2-40B4-BE49-F238E27FC236}">
                <a16:creationId xmlns:a16="http://schemas.microsoft.com/office/drawing/2014/main" xmlns="" id="{853CC391-9C27-46B9-B374-E58C3D5A7A41}"/>
              </a:ext>
            </a:extLst>
          </p:cNvPr>
          <p:cNvGrpSpPr/>
          <p:nvPr/>
        </p:nvGrpSpPr>
        <p:grpSpPr>
          <a:xfrm>
            <a:off x="1" y="0"/>
            <a:ext cx="14401800" cy="10801350"/>
            <a:chOff x="-3176" y="0"/>
            <a:chExt cx="15497539" cy="9001125"/>
          </a:xfrm>
        </p:grpSpPr>
        <p:pic>
          <p:nvPicPr>
            <p:cNvPr id="62" name="Picture 2">
              <a:extLst>
                <a:ext uri="{FF2B5EF4-FFF2-40B4-BE49-F238E27FC236}">
                  <a16:creationId xmlns:a16="http://schemas.microsoft.com/office/drawing/2014/main" xmlns="" id="{FB5A19D2-50EF-46BA-937B-6ECEDC2DE02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3" name="Picture 6">
              <a:extLst>
                <a:ext uri="{FF2B5EF4-FFF2-40B4-BE49-F238E27FC236}">
                  <a16:creationId xmlns:a16="http://schemas.microsoft.com/office/drawing/2014/main" xmlns="" id="{ED65BF5F-DDF0-4723-87B4-5C7C23EEBFD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9" name="Picture 8">
              <a:extLst>
                <a:ext uri="{FF2B5EF4-FFF2-40B4-BE49-F238E27FC236}">
                  <a16:creationId xmlns:a16="http://schemas.microsoft.com/office/drawing/2014/main" xmlns="" id="{C5BE7466-3BA5-4955-BE48-DA30A0EE6B2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0" name="Picture 6">
              <a:extLst>
                <a:ext uri="{FF2B5EF4-FFF2-40B4-BE49-F238E27FC236}">
                  <a16:creationId xmlns:a16="http://schemas.microsoft.com/office/drawing/2014/main" xmlns="" id="{5C3F7701-4C2F-4F60-B101-186D718F4D1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8" name="Picture 11">
              <a:extLst>
                <a:ext uri="{FF2B5EF4-FFF2-40B4-BE49-F238E27FC236}">
                  <a16:creationId xmlns:a16="http://schemas.microsoft.com/office/drawing/2014/main" xmlns="" id="{521E530C-657B-4914-986D-D89F0F00C20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29" name="71 Conector recto">
            <a:extLst>
              <a:ext uri="{FF2B5EF4-FFF2-40B4-BE49-F238E27FC236}">
                <a16:creationId xmlns:a16="http://schemas.microsoft.com/office/drawing/2014/main" xmlns="" id="{13F5FBEB-3425-4205-9BAE-917690A5E92B}"/>
              </a:ext>
            </a:extLst>
          </p:cNvPr>
          <p:cNvCxnSpPr>
            <a:cxnSpLocks/>
          </p:cNvCxnSpPr>
          <p:nvPr/>
        </p:nvCxnSpPr>
        <p:spPr>
          <a:xfrm>
            <a:off x="1457693" y="5701000"/>
            <a:ext cx="0" cy="19599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30 Forma libre">
            <a:extLst>
              <a:ext uri="{FF2B5EF4-FFF2-40B4-BE49-F238E27FC236}">
                <a16:creationId xmlns:a16="http://schemas.microsoft.com/office/drawing/2014/main" xmlns="" id="{CB956748-AA25-47F7-BFE4-9C862DC6AA4F}"/>
              </a:ext>
            </a:extLst>
          </p:cNvPr>
          <p:cNvSpPr/>
          <p:nvPr/>
        </p:nvSpPr>
        <p:spPr>
          <a:xfrm>
            <a:off x="2745508" y="6185505"/>
            <a:ext cx="2024374" cy="130994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620" tIns="6620" rIns="6620" bIns="6620" numCol="1" spcCol="1891" anchor="ctr" anchorCtr="0">
            <a:noAutofit/>
          </a:bodyPr>
          <a:lstStyle/>
          <a:p>
            <a:pPr algn="ctr" defTabSz="46339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Capacitación, Certificación y Evaluación del Desempeño</a:t>
            </a:r>
          </a:p>
        </p:txBody>
      </p:sp>
      <p:sp>
        <p:nvSpPr>
          <p:cNvPr id="35" name="30 Forma libre">
            <a:extLst>
              <a:ext uri="{FF2B5EF4-FFF2-40B4-BE49-F238E27FC236}">
                <a16:creationId xmlns:a16="http://schemas.microsoft.com/office/drawing/2014/main" xmlns="" id="{148CB944-D58C-4A94-9329-956D5EA05479}"/>
              </a:ext>
            </a:extLst>
          </p:cNvPr>
          <p:cNvSpPr/>
          <p:nvPr/>
        </p:nvSpPr>
        <p:spPr>
          <a:xfrm>
            <a:off x="401892" y="7660949"/>
            <a:ext cx="2083581" cy="13409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620" tIns="6620" rIns="6620" bIns="6620" numCol="1" spcCol="1891" anchor="ctr" anchorCtr="0">
            <a:noAutofit/>
          </a:bodyPr>
          <a:lstStyle/>
          <a:p>
            <a:pPr algn="ctr" defTabSz="46339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planeación</a:t>
            </a:r>
          </a:p>
        </p:txBody>
      </p:sp>
      <p:cxnSp>
        <p:nvCxnSpPr>
          <p:cNvPr id="36" name="71 Conector recto">
            <a:extLst>
              <a:ext uri="{FF2B5EF4-FFF2-40B4-BE49-F238E27FC236}">
                <a16:creationId xmlns:a16="http://schemas.microsoft.com/office/drawing/2014/main" xmlns="" id="{4D3ECE38-BFCA-4203-8BBF-49957A5CBE25}"/>
              </a:ext>
            </a:extLst>
          </p:cNvPr>
          <p:cNvCxnSpPr>
            <a:cxnSpLocks/>
          </p:cNvCxnSpPr>
          <p:nvPr/>
        </p:nvCxnSpPr>
        <p:spPr>
          <a:xfrm>
            <a:off x="3757695" y="3542185"/>
            <a:ext cx="0" cy="264294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71 Conector recto">
            <a:extLst>
              <a:ext uri="{FF2B5EF4-FFF2-40B4-BE49-F238E27FC236}">
                <a16:creationId xmlns:a16="http://schemas.microsoft.com/office/drawing/2014/main" xmlns="" id="{E70F1508-42F0-4218-A6A6-DCA12C0014BB}"/>
              </a:ext>
            </a:extLst>
          </p:cNvPr>
          <p:cNvCxnSpPr>
            <a:cxnSpLocks/>
          </p:cNvCxnSpPr>
          <p:nvPr/>
        </p:nvCxnSpPr>
        <p:spPr>
          <a:xfrm>
            <a:off x="5536928" y="3541073"/>
            <a:ext cx="0" cy="423679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31 CuadroTexto">
            <a:extLst>
              <a:ext uri="{FF2B5EF4-FFF2-40B4-BE49-F238E27FC236}">
                <a16:creationId xmlns:a16="http://schemas.microsoft.com/office/drawing/2014/main" xmlns="" id="{A9C0FA92-2BCF-4848-8DDC-091A2B40783D}"/>
              </a:ext>
            </a:extLst>
          </p:cNvPr>
          <p:cNvSpPr txBox="1"/>
          <p:nvPr/>
        </p:nvSpPr>
        <p:spPr>
          <a:xfrm>
            <a:off x="4171002" y="7255952"/>
            <a:ext cx="598880" cy="23383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401" tIns="10401" rIns="10401" bIns="10401" numCol="1" spcCol="1891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4"/>
              </a:rPr>
              <a:t>5762</a:t>
            </a:r>
            <a:endParaRPr lang="es-MX" dirty="0"/>
          </a:p>
        </p:txBody>
      </p:sp>
      <p:sp>
        <p:nvSpPr>
          <p:cNvPr id="39" name="31 CuadroTexto">
            <a:extLst>
              <a:ext uri="{FF2B5EF4-FFF2-40B4-BE49-F238E27FC236}">
                <a16:creationId xmlns:a16="http://schemas.microsoft.com/office/drawing/2014/main" xmlns="" id="{5BF23397-AFB5-4DA9-829E-273F8309818F}"/>
              </a:ext>
            </a:extLst>
          </p:cNvPr>
          <p:cNvSpPr txBox="1"/>
          <p:nvPr/>
        </p:nvSpPr>
        <p:spPr>
          <a:xfrm>
            <a:off x="2755718" y="7215948"/>
            <a:ext cx="598880" cy="23383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401" tIns="10401" rIns="10401" bIns="10401" numCol="1" spcCol="1891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40" name="30 Forma libre">
            <a:extLst>
              <a:ext uri="{FF2B5EF4-FFF2-40B4-BE49-F238E27FC236}">
                <a16:creationId xmlns:a16="http://schemas.microsoft.com/office/drawing/2014/main" xmlns="" id="{32C421B8-1389-4481-8693-3DF24AA8F25E}"/>
              </a:ext>
            </a:extLst>
          </p:cNvPr>
          <p:cNvSpPr/>
          <p:nvPr/>
        </p:nvSpPr>
        <p:spPr>
          <a:xfrm>
            <a:off x="4602742" y="7694485"/>
            <a:ext cx="2024374" cy="130994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620" tIns="6620" rIns="6620" bIns="6620" numCol="1" spcCol="1891" anchor="ctr" anchorCtr="0">
            <a:noAutofit/>
          </a:bodyPr>
          <a:lstStyle/>
          <a:p>
            <a:pPr algn="ctr" defTabSz="46339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Ingreso y Profesionalización</a:t>
            </a:r>
          </a:p>
        </p:txBody>
      </p:sp>
      <p:sp>
        <p:nvSpPr>
          <p:cNvPr id="42" name="31 CuadroTexto">
            <a:extLst>
              <a:ext uri="{FF2B5EF4-FFF2-40B4-BE49-F238E27FC236}">
                <a16:creationId xmlns:a16="http://schemas.microsoft.com/office/drawing/2014/main" xmlns="" id="{B6BF3493-AE6D-4F8A-9B98-5D559F6F1FB8}"/>
              </a:ext>
            </a:extLst>
          </p:cNvPr>
          <p:cNvSpPr txBox="1"/>
          <p:nvPr/>
        </p:nvSpPr>
        <p:spPr>
          <a:xfrm>
            <a:off x="4602742" y="8773069"/>
            <a:ext cx="598880" cy="23383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401" tIns="10401" rIns="10401" bIns="10401" numCol="1" spcCol="1891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O23</a:t>
            </a:r>
          </a:p>
        </p:txBody>
      </p:sp>
      <p:sp>
        <p:nvSpPr>
          <p:cNvPr id="43" name="31 CuadroTexto">
            <a:extLst>
              <a:ext uri="{FF2B5EF4-FFF2-40B4-BE49-F238E27FC236}">
                <a16:creationId xmlns:a16="http://schemas.microsoft.com/office/drawing/2014/main" xmlns="" id="{0F5AE55C-6134-4876-8091-22C91881CFF2}"/>
              </a:ext>
            </a:extLst>
          </p:cNvPr>
          <p:cNvSpPr txBox="1"/>
          <p:nvPr/>
        </p:nvSpPr>
        <p:spPr>
          <a:xfrm>
            <a:off x="6004895" y="8768113"/>
            <a:ext cx="598880" cy="23383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401" tIns="10401" rIns="10401" bIns="10401" numCol="1" spcCol="1891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5"/>
              </a:rPr>
              <a:t>5988</a:t>
            </a:r>
            <a:endParaRPr lang="es-MX" dirty="0"/>
          </a:p>
        </p:txBody>
      </p:sp>
      <p:cxnSp>
        <p:nvCxnSpPr>
          <p:cNvPr id="46" name="70 Conector recto">
            <a:extLst>
              <a:ext uri="{FF2B5EF4-FFF2-40B4-BE49-F238E27FC236}">
                <a16:creationId xmlns:a16="http://schemas.microsoft.com/office/drawing/2014/main" xmlns="" id="{A002C9DC-BC1C-4FD8-999B-656FEEA3686B}"/>
              </a:ext>
            </a:extLst>
          </p:cNvPr>
          <p:cNvCxnSpPr>
            <a:cxnSpLocks/>
          </p:cNvCxnSpPr>
          <p:nvPr/>
        </p:nvCxnSpPr>
        <p:spPr>
          <a:xfrm>
            <a:off x="8777807" y="5124569"/>
            <a:ext cx="0" cy="23820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66 Conector recto">
            <a:extLst>
              <a:ext uri="{FF2B5EF4-FFF2-40B4-BE49-F238E27FC236}">
                <a16:creationId xmlns:a16="http://schemas.microsoft.com/office/drawing/2014/main" xmlns="" id="{85744614-7E94-41AF-BFC0-9D6223E8F5C1}"/>
              </a:ext>
            </a:extLst>
          </p:cNvPr>
          <p:cNvCxnSpPr>
            <a:cxnSpLocks/>
          </p:cNvCxnSpPr>
          <p:nvPr/>
        </p:nvCxnSpPr>
        <p:spPr>
          <a:xfrm>
            <a:off x="7265764" y="5362770"/>
            <a:ext cx="43652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70 Conector recto">
            <a:extLst>
              <a:ext uri="{FF2B5EF4-FFF2-40B4-BE49-F238E27FC236}">
                <a16:creationId xmlns:a16="http://schemas.microsoft.com/office/drawing/2014/main" xmlns="" id="{2ED12137-FC76-462E-937A-5F4AC1FF7CCB}"/>
              </a:ext>
            </a:extLst>
          </p:cNvPr>
          <p:cNvCxnSpPr>
            <a:cxnSpLocks/>
          </p:cNvCxnSpPr>
          <p:nvPr/>
        </p:nvCxnSpPr>
        <p:spPr>
          <a:xfrm>
            <a:off x="7276823" y="5362771"/>
            <a:ext cx="0" cy="23820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70 Conector recto">
            <a:extLst>
              <a:ext uri="{FF2B5EF4-FFF2-40B4-BE49-F238E27FC236}">
                <a16:creationId xmlns:a16="http://schemas.microsoft.com/office/drawing/2014/main" xmlns="" id="{CD409FCD-DCD4-47CB-9813-C8B5FFF38F85}"/>
              </a:ext>
            </a:extLst>
          </p:cNvPr>
          <p:cNvCxnSpPr>
            <a:cxnSpLocks/>
          </p:cNvCxnSpPr>
          <p:nvPr/>
        </p:nvCxnSpPr>
        <p:spPr>
          <a:xfrm>
            <a:off x="9581239" y="5398883"/>
            <a:ext cx="0" cy="23820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30 Forma libre">
            <a:extLst>
              <a:ext uri="{FF2B5EF4-FFF2-40B4-BE49-F238E27FC236}">
                <a16:creationId xmlns:a16="http://schemas.microsoft.com/office/drawing/2014/main" xmlns="" id="{74E5A8CE-B57E-4AD0-8D53-0362319C33B4}"/>
              </a:ext>
            </a:extLst>
          </p:cNvPr>
          <p:cNvSpPr/>
          <p:nvPr/>
        </p:nvSpPr>
        <p:spPr>
          <a:xfrm>
            <a:off x="10682024" y="6137695"/>
            <a:ext cx="2024374" cy="130994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620" tIns="6620" rIns="6620" bIns="6620" numCol="1" spcCol="1891" anchor="ctr" anchorCtr="0">
            <a:noAutofit/>
          </a:bodyPr>
          <a:lstStyle/>
          <a:p>
            <a:pPr algn="ctr" defTabSz="46339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Movimientos y Servicio de Personal</a:t>
            </a:r>
          </a:p>
        </p:txBody>
      </p:sp>
      <p:sp>
        <p:nvSpPr>
          <p:cNvPr id="53" name="30 Forma libre">
            <a:extLst>
              <a:ext uri="{FF2B5EF4-FFF2-40B4-BE49-F238E27FC236}">
                <a16:creationId xmlns:a16="http://schemas.microsoft.com/office/drawing/2014/main" xmlns="" id="{B3E3AC3C-1A44-4D59-AE77-6AE84324FC49}"/>
              </a:ext>
            </a:extLst>
          </p:cNvPr>
          <p:cNvSpPr/>
          <p:nvPr/>
        </p:nvSpPr>
        <p:spPr>
          <a:xfrm>
            <a:off x="6383256" y="5620169"/>
            <a:ext cx="2024374" cy="130994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620" tIns="6620" rIns="6620" bIns="6620" numCol="1" spcCol="1891" anchor="ctr" anchorCtr="0">
            <a:noAutofit/>
          </a:bodyPr>
          <a:lstStyle/>
          <a:p>
            <a:pPr algn="ctr" defTabSz="46339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Subdirección de Movimientos de Personal de Nómina</a:t>
            </a:r>
          </a:p>
        </p:txBody>
      </p:sp>
      <p:sp>
        <p:nvSpPr>
          <p:cNvPr id="54" name="31 CuadroTexto">
            <a:extLst>
              <a:ext uri="{FF2B5EF4-FFF2-40B4-BE49-F238E27FC236}">
                <a16:creationId xmlns:a16="http://schemas.microsoft.com/office/drawing/2014/main" xmlns="" id="{7058C3E5-9B94-4AD9-92B4-7F4356CA99B8}"/>
              </a:ext>
            </a:extLst>
          </p:cNvPr>
          <p:cNvSpPr txBox="1"/>
          <p:nvPr/>
        </p:nvSpPr>
        <p:spPr>
          <a:xfrm>
            <a:off x="7808750" y="6662976"/>
            <a:ext cx="598880" cy="23383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401" tIns="10401" rIns="10401" bIns="10401" numCol="1" spcCol="1891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6"/>
              </a:rPr>
              <a:t>3520</a:t>
            </a:r>
            <a:endParaRPr lang="es-MX" dirty="0"/>
          </a:p>
        </p:txBody>
      </p:sp>
      <p:sp>
        <p:nvSpPr>
          <p:cNvPr id="55" name="31 CuadroTexto">
            <a:extLst>
              <a:ext uri="{FF2B5EF4-FFF2-40B4-BE49-F238E27FC236}">
                <a16:creationId xmlns:a16="http://schemas.microsoft.com/office/drawing/2014/main" xmlns="" id="{2BDED7EF-B320-4F5D-A0B8-FABFEF2295FE}"/>
              </a:ext>
            </a:extLst>
          </p:cNvPr>
          <p:cNvSpPr txBox="1"/>
          <p:nvPr/>
        </p:nvSpPr>
        <p:spPr>
          <a:xfrm>
            <a:off x="6383256" y="6675752"/>
            <a:ext cx="598880" cy="23383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401" tIns="10401" rIns="10401" bIns="10401" numCol="1" spcCol="1891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N11</a:t>
            </a:r>
          </a:p>
        </p:txBody>
      </p:sp>
      <p:sp>
        <p:nvSpPr>
          <p:cNvPr id="56" name="30 Forma libre">
            <a:extLst>
              <a:ext uri="{FF2B5EF4-FFF2-40B4-BE49-F238E27FC236}">
                <a16:creationId xmlns:a16="http://schemas.microsoft.com/office/drawing/2014/main" xmlns="" id="{9810122B-D540-439A-A649-6344526DCB59}"/>
              </a:ext>
            </a:extLst>
          </p:cNvPr>
          <p:cNvSpPr/>
          <p:nvPr/>
        </p:nvSpPr>
        <p:spPr>
          <a:xfrm>
            <a:off x="8569052" y="5637084"/>
            <a:ext cx="2024374" cy="130994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620" tIns="6620" rIns="6620" bIns="6620" numCol="1" spcCol="1891" anchor="ctr" anchorCtr="0">
            <a:noAutofit/>
          </a:bodyPr>
          <a:lstStyle/>
          <a:p>
            <a:pPr algn="ctr" defTabSz="46339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Subdirección de Integración y Control Presupuestal de Servicios Profesionales</a:t>
            </a:r>
          </a:p>
        </p:txBody>
      </p:sp>
      <p:sp>
        <p:nvSpPr>
          <p:cNvPr id="57" name="31 CuadroTexto">
            <a:extLst>
              <a:ext uri="{FF2B5EF4-FFF2-40B4-BE49-F238E27FC236}">
                <a16:creationId xmlns:a16="http://schemas.microsoft.com/office/drawing/2014/main" xmlns="" id="{8770DA96-4B5B-4A04-A852-0893DFD7B168}"/>
              </a:ext>
            </a:extLst>
          </p:cNvPr>
          <p:cNvSpPr txBox="1"/>
          <p:nvPr/>
        </p:nvSpPr>
        <p:spPr>
          <a:xfrm>
            <a:off x="8569052" y="6675752"/>
            <a:ext cx="598880" cy="23383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401" tIns="10401" rIns="10401" bIns="10401" numCol="1" spcCol="1891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N11</a:t>
            </a:r>
          </a:p>
        </p:txBody>
      </p:sp>
      <p:sp>
        <p:nvSpPr>
          <p:cNvPr id="58" name="31 CuadroTexto">
            <a:extLst>
              <a:ext uri="{FF2B5EF4-FFF2-40B4-BE49-F238E27FC236}">
                <a16:creationId xmlns:a16="http://schemas.microsoft.com/office/drawing/2014/main" xmlns="" id="{2187E09B-5D6C-41C8-B6D6-401E629C0EE7}"/>
              </a:ext>
            </a:extLst>
          </p:cNvPr>
          <p:cNvSpPr txBox="1"/>
          <p:nvPr/>
        </p:nvSpPr>
        <p:spPr>
          <a:xfrm>
            <a:off x="9994546" y="6675752"/>
            <a:ext cx="598880" cy="23383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401" tIns="10401" rIns="10401" bIns="10401" numCol="1" spcCol="1891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7"/>
              </a:rPr>
              <a:t>4746</a:t>
            </a:r>
            <a:endParaRPr lang="es-MX" dirty="0"/>
          </a:p>
        </p:txBody>
      </p:sp>
      <p:cxnSp>
        <p:nvCxnSpPr>
          <p:cNvPr id="60" name="70 Conector recto">
            <a:extLst>
              <a:ext uri="{FF2B5EF4-FFF2-40B4-BE49-F238E27FC236}">
                <a16:creationId xmlns:a16="http://schemas.microsoft.com/office/drawing/2014/main" xmlns="" id="{9FCF736C-9B4A-47D5-8460-B068C78EEB13}"/>
              </a:ext>
            </a:extLst>
          </p:cNvPr>
          <p:cNvCxnSpPr>
            <a:cxnSpLocks/>
          </p:cNvCxnSpPr>
          <p:nvPr/>
        </p:nvCxnSpPr>
        <p:spPr>
          <a:xfrm>
            <a:off x="11631024" y="5362771"/>
            <a:ext cx="0" cy="77492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31 CuadroTexto">
            <a:extLst>
              <a:ext uri="{FF2B5EF4-FFF2-40B4-BE49-F238E27FC236}">
                <a16:creationId xmlns:a16="http://schemas.microsoft.com/office/drawing/2014/main" xmlns="" id="{3C90FA2E-8DD9-4235-9EB6-2D5A288C5B20}"/>
              </a:ext>
            </a:extLst>
          </p:cNvPr>
          <p:cNvSpPr txBox="1"/>
          <p:nvPr/>
        </p:nvSpPr>
        <p:spPr>
          <a:xfrm>
            <a:off x="10682024" y="7204906"/>
            <a:ext cx="598880" cy="23383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401" tIns="10401" rIns="10401" bIns="10401" numCol="1" spcCol="1891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74" name="31 CuadroTexto">
            <a:extLst>
              <a:ext uri="{FF2B5EF4-FFF2-40B4-BE49-F238E27FC236}">
                <a16:creationId xmlns:a16="http://schemas.microsoft.com/office/drawing/2014/main" xmlns="" id="{69209171-2BD7-4A94-BA12-616D96EB70E4}"/>
              </a:ext>
            </a:extLst>
          </p:cNvPr>
          <p:cNvSpPr txBox="1"/>
          <p:nvPr/>
        </p:nvSpPr>
        <p:spPr>
          <a:xfrm>
            <a:off x="12096128" y="7199874"/>
            <a:ext cx="598880" cy="23383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401" tIns="10401" rIns="10401" bIns="10401" numCol="1" spcCol="1891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8"/>
              </a:rPr>
              <a:t>5699</a:t>
            </a:r>
            <a:endParaRPr lang="es-MX" dirty="0"/>
          </a:p>
        </p:txBody>
      </p:sp>
      <p:cxnSp>
        <p:nvCxnSpPr>
          <p:cNvPr id="75" name="70 Conector recto">
            <a:extLst>
              <a:ext uri="{FF2B5EF4-FFF2-40B4-BE49-F238E27FC236}">
                <a16:creationId xmlns:a16="http://schemas.microsoft.com/office/drawing/2014/main" xmlns="" id="{9E616971-FD4E-4FAD-A0F8-1E9DEFDDEAD2}"/>
              </a:ext>
            </a:extLst>
          </p:cNvPr>
          <p:cNvCxnSpPr>
            <a:cxnSpLocks/>
          </p:cNvCxnSpPr>
          <p:nvPr/>
        </p:nvCxnSpPr>
        <p:spPr>
          <a:xfrm>
            <a:off x="7628834" y="6919561"/>
            <a:ext cx="0" cy="77492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30 Forma libre">
            <a:extLst>
              <a:ext uri="{FF2B5EF4-FFF2-40B4-BE49-F238E27FC236}">
                <a16:creationId xmlns:a16="http://schemas.microsoft.com/office/drawing/2014/main" xmlns="" id="{073F3489-A9F7-4198-A123-E7B7B279B02A}"/>
              </a:ext>
            </a:extLst>
          </p:cNvPr>
          <p:cNvSpPr/>
          <p:nvPr/>
        </p:nvSpPr>
        <p:spPr>
          <a:xfrm>
            <a:off x="6734789" y="7678956"/>
            <a:ext cx="2024374" cy="130994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620" tIns="6620" rIns="6620" bIns="6620" numCol="1" spcCol="1891" anchor="ctr" anchorCtr="0">
            <a:noAutofit/>
          </a:bodyPr>
          <a:lstStyle/>
          <a:p>
            <a:pPr algn="ctr" defTabSz="46339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Nómina</a:t>
            </a:r>
          </a:p>
        </p:txBody>
      </p:sp>
      <p:sp>
        <p:nvSpPr>
          <p:cNvPr id="79" name="31 CuadroTexto">
            <a:extLst>
              <a:ext uri="{FF2B5EF4-FFF2-40B4-BE49-F238E27FC236}">
                <a16:creationId xmlns:a16="http://schemas.microsoft.com/office/drawing/2014/main" xmlns="" id="{266036F8-DA60-4CD5-8AE6-7998606DB7F2}"/>
              </a:ext>
            </a:extLst>
          </p:cNvPr>
          <p:cNvSpPr txBox="1"/>
          <p:nvPr/>
        </p:nvSpPr>
        <p:spPr>
          <a:xfrm>
            <a:off x="6740983" y="8755069"/>
            <a:ext cx="598880" cy="23383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401" tIns="10401" rIns="10401" bIns="10401" numCol="1" spcCol="1891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80" name="31 CuadroTexto">
            <a:extLst>
              <a:ext uri="{FF2B5EF4-FFF2-40B4-BE49-F238E27FC236}">
                <a16:creationId xmlns:a16="http://schemas.microsoft.com/office/drawing/2014/main" xmlns="" id="{753695AB-FF18-407F-B117-B2A0CE4B0244}"/>
              </a:ext>
            </a:extLst>
          </p:cNvPr>
          <p:cNvSpPr txBox="1"/>
          <p:nvPr/>
        </p:nvSpPr>
        <p:spPr>
          <a:xfrm>
            <a:off x="8160283" y="8768866"/>
            <a:ext cx="598880" cy="23383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401" tIns="10401" rIns="10401" bIns="10401" numCol="1" spcCol="1891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9"/>
              </a:rPr>
              <a:t>3629</a:t>
            </a:r>
            <a:endParaRPr lang="es-MX" dirty="0"/>
          </a:p>
        </p:txBody>
      </p:sp>
      <p:cxnSp>
        <p:nvCxnSpPr>
          <p:cNvPr id="81" name="71 Conector recto">
            <a:extLst>
              <a:ext uri="{FF2B5EF4-FFF2-40B4-BE49-F238E27FC236}">
                <a16:creationId xmlns:a16="http://schemas.microsoft.com/office/drawing/2014/main" xmlns="" id="{51ADA2C9-0AD1-4DE7-A33A-238C9FB55DFC}"/>
              </a:ext>
            </a:extLst>
          </p:cNvPr>
          <p:cNvCxnSpPr>
            <a:cxnSpLocks/>
          </p:cNvCxnSpPr>
          <p:nvPr/>
        </p:nvCxnSpPr>
        <p:spPr>
          <a:xfrm>
            <a:off x="13399684" y="3442163"/>
            <a:ext cx="0" cy="423679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30 Forma libre">
            <a:extLst>
              <a:ext uri="{FF2B5EF4-FFF2-40B4-BE49-F238E27FC236}">
                <a16:creationId xmlns:a16="http://schemas.microsoft.com/office/drawing/2014/main" xmlns="" id="{DD019E31-84E6-4923-8C45-083882CB5DD1}"/>
              </a:ext>
            </a:extLst>
          </p:cNvPr>
          <p:cNvSpPr/>
          <p:nvPr/>
        </p:nvSpPr>
        <p:spPr>
          <a:xfrm>
            <a:off x="12338098" y="7679813"/>
            <a:ext cx="2024374" cy="130994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620" tIns="6620" rIns="6620" bIns="6620" numCol="1" spcCol="1891" anchor="ctr" anchorCtr="0">
            <a:noAutofit/>
          </a:bodyPr>
          <a:lstStyle/>
          <a:p>
            <a:pPr algn="ctr" defTabSz="46339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Prestaciones Sociales</a:t>
            </a:r>
          </a:p>
        </p:txBody>
      </p:sp>
      <p:sp>
        <p:nvSpPr>
          <p:cNvPr id="83" name="31 CuadroTexto">
            <a:extLst>
              <a:ext uri="{FF2B5EF4-FFF2-40B4-BE49-F238E27FC236}">
                <a16:creationId xmlns:a16="http://schemas.microsoft.com/office/drawing/2014/main" xmlns="" id="{88A93CCB-76DF-42E7-8E8A-2D06E66A221F}"/>
              </a:ext>
            </a:extLst>
          </p:cNvPr>
          <p:cNvSpPr txBox="1"/>
          <p:nvPr/>
        </p:nvSpPr>
        <p:spPr>
          <a:xfrm>
            <a:off x="12338098" y="8755069"/>
            <a:ext cx="598880" cy="23383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401" tIns="10401" rIns="10401" bIns="10401" numCol="1" spcCol="1891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84" name="31 CuadroTexto">
            <a:extLst>
              <a:ext uri="{FF2B5EF4-FFF2-40B4-BE49-F238E27FC236}">
                <a16:creationId xmlns:a16="http://schemas.microsoft.com/office/drawing/2014/main" xmlns="" id="{358DE1AC-AC66-4BA9-A1D2-0E662CF651D1}"/>
              </a:ext>
            </a:extLst>
          </p:cNvPr>
          <p:cNvSpPr txBox="1"/>
          <p:nvPr/>
        </p:nvSpPr>
        <p:spPr>
          <a:xfrm>
            <a:off x="13743280" y="8755069"/>
            <a:ext cx="598880" cy="23383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401" tIns="10401" rIns="10401" bIns="10401" numCol="1" spcCol="1891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20"/>
              </a:rPr>
              <a:t>5713</a:t>
            </a:r>
            <a:endParaRPr lang="es-MX" dirty="0"/>
          </a:p>
        </p:txBody>
      </p:sp>
      <p:sp>
        <p:nvSpPr>
          <p:cNvPr id="85" name="31 CuadroTexto">
            <a:extLst>
              <a:ext uri="{FF2B5EF4-FFF2-40B4-BE49-F238E27FC236}">
                <a16:creationId xmlns:a16="http://schemas.microsoft.com/office/drawing/2014/main" xmlns="" id="{3B0761B3-F8C1-4A9A-B273-E0B0D6DBBBD7}"/>
              </a:ext>
            </a:extLst>
          </p:cNvPr>
          <p:cNvSpPr txBox="1"/>
          <p:nvPr/>
        </p:nvSpPr>
        <p:spPr>
          <a:xfrm>
            <a:off x="401892" y="8768113"/>
            <a:ext cx="598880" cy="23383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401" tIns="10401" rIns="10401" bIns="10401" numCol="1" spcCol="1891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O21</a:t>
            </a:r>
          </a:p>
        </p:txBody>
      </p:sp>
      <p:sp>
        <p:nvSpPr>
          <p:cNvPr id="86" name="31 CuadroTexto">
            <a:extLst>
              <a:ext uri="{FF2B5EF4-FFF2-40B4-BE49-F238E27FC236}">
                <a16:creationId xmlns:a16="http://schemas.microsoft.com/office/drawing/2014/main" xmlns="" id="{6AC7AA52-1B4B-4E97-947C-A703F233C79C}"/>
              </a:ext>
            </a:extLst>
          </p:cNvPr>
          <p:cNvSpPr txBox="1"/>
          <p:nvPr/>
        </p:nvSpPr>
        <p:spPr>
          <a:xfrm>
            <a:off x="1870285" y="8772465"/>
            <a:ext cx="598880" cy="23383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401" tIns="10401" rIns="10401" bIns="10401" numCol="1" spcCol="1891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21"/>
              </a:rPr>
              <a:t>5621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29485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94</Words>
  <Application>Microsoft Office PowerPoint</Application>
  <PresentationFormat>Personalizado</PresentationFormat>
  <Paragraphs>35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Sergio Barcelata Aguirre</dc:creator>
  <cp:lastModifiedBy>Ana Gabriela Nuñez Perez</cp:lastModifiedBy>
  <cp:revision>34</cp:revision>
  <dcterms:created xsi:type="dcterms:W3CDTF">2017-05-10T16:05:42Z</dcterms:created>
  <dcterms:modified xsi:type="dcterms:W3CDTF">2020-02-14T15:59:34Z</dcterms:modified>
</cp:coreProperties>
</file>