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88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213" autoAdjust="0"/>
  </p:normalViewPr>
  <p:slideViewPr>
    <p:cSldViewPr>
      <p:cViewPr>
        <p:scale>
          <a:sx n="100" d="100"/>
          <a:sy n="100" d="100"/>
        </p:scale>
        <p:origin x="-204" y="942"/>
      </p:cViewPr>
      <p:guideLst>
        <p:guide orient="horz" pos="1588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A6206-1CD1-446F-A36A-381BC5F1932E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685800"/>
            <a:ext cx="5454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60911-8FD1-4FE3-B870-7F68B78B628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161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60911-8FD1-4FE3-B870-7F68B78B628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952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187.174.224.124:8080/TransparenciaDGP/SUBAUDITORIAAMBIENTAL/DIRECTOR%20GENERAL%20DE%20OPERACION%20DE%20AUDITORIAS/SUBDIRECTOR%20DE%20SEGUIMIENTO%20DE%20TRABAJOS%20DE%20CAMPO%200867.htm" TargetMode="External"/><Relationship Id="rId13" Type="http://schemas.openxmlformats.org/officeDocument/2006/relationships/hyperlink" Target="http://transparencia.profepa.gob.mx/Transparencia/TransparenciaDGP/PERFILES%20DE%20PUESTO/perfiles%20organigramas/direccion%20general%20de%20operacion%20de%20auditorias/JEFE%20DE%20DEPARTAMENTO%20DE%20CONTROL%20DE%20GESTION%20DEL%20DESECHO%20DE%20TRAM%205748.htm" TargetMode="External"/><Relationship Id="rId18" Type="http://schemas.openxmlformats.org/officeDocument/2006/relationships/hyperlink" Target="http://transparencia.profepa.gob.mx/Transparencia/TransparenciaDGP/ORGANIGRAMA/formas/PROFEPA%20basica_.pdf" TargetMode="External"/><Relationship Id="rId26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PERFILES%20DE%20PUESTO/perfiles%20organigramas/direccion%20general%20de%20operacion%20de%20auditorias/DIRECTOR%20GENERAL%20DE%20OPERACION%20DE%20AUDITORIAS%205625.htm" TargetMode="External"/><Relationship Id="rId21" Type="http://schemas.openxmlformats.org/officeDocument/2006/relationships/hyperlink" Target="http://transparencia.profepa.gob.mx/Transparencia/TransparenciaDGP/PERFILES%20DE%20PUESTO/perfiles%20organigramas/direccion%20general%20de%20operacion%20de%20auditorias/JEFE%20DE%20DEPARTAMENTO%20DE%20INFORMES%20DE%20VERIFICACION%20DE%20CUMPLIMIEN%205657.htm" TargetMode="External"/><Relationship Id="rId7" Type="http://schemas.openxmlformats.org/officeDocument/2006/relationships/hyperlink" Target="http://transparencia.profepa.gob.mx/Transparencia/TransparenciaDGP/PERFILES%20DE%20PUESTO/perfiles%20organigramas/direccion%20general%20de%20operacion%20de%20auditorias/COORDINADOR%20DE%20INDICADORES%205847.htm" TargetMode="External"/><Relationship Id="rId12" Type="http://schemas.openxmlformats.org/officeDocument/2006/relationships/hyperlink" Target="http://transparencia.profepa.gob.mx/Transparencia/TransparenciaDGP/PERFILES%20DE%20PUESTO/perfiles%20organigramas/direccion%20general%20de%20operacion%20de%20auditorias/JEFE%20DE%20DEPARTAMENTO%20DE%20REVISION%20DE%20LA%20EJECUCION%20DE%20PLANES%20DE%205758.htm" TargetMode="External"/><Relationship Id="rId17" Type="http://schemas.openxmlformats.org/officeDocument/2006/relationships/hyperlink" Target="http://transparencia.profepa.gob.mx/Transparencia/TransparenciaDGP/PERFILES%20DE%20PUESTO/perfiles%20organigramas/direccion%20general%20de%20operacion%20de%20auditorias/DIRECTOR%20DE%20AUDITORIA%20AMBIENTAL%205643.htm" TargetMode="External"/><Relationship Id="rId25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187.174.224.124:8080/TransparenciaDGP/SUBAUDITORIAAMBIENTAL/DIRECTOR%20GENERAL%20DE%20OPERACION%20DE%20AUDITORIAS/DIRECTOR%20DE%20AUDITOR%C3%8DA%20AMBIENTAL%20%203535.htm" TargetMode="External"/><Relationship Id="rId20" Type="http://schemas.openxmlformats.org/officeDocument/2006/relationships/hyperlink" Target="http://transparencia.profepa.gob.mx/Transparencia/TransparenciaDGP/PERFILES%20DE%20PUESTO/perfiles%20organigramas/direccion%20general%20de%20operacion%20de%20auditorias/JEFE%20DE%20DEPARTAMENTO%20DE%20VERIFICACION%20DE%20AUDITORIAS%205759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87.174.224.124:8080/TransparenciaDGP/SUBAUDITORIAAMBIENTAL/DIRECTOR%20GENERAL%20DE%20OPERACION%20DE%20AUDITORIAS/SUBDIRECTOR%20DE%20INDICADORES%200866.htm" TargetMode="External"/><Relationship Id="rId11" Type="http://schemas.openxmlformats.org/officeDocument/2006/relationships/hyperlink" Target="http://transparencia.profepa.gob.mx/Transparencia/TransparenciaDGP/PERFILES%20DE%20PUESTO/perfiles%20organigramas/direccion%20general%20de%20operacion%20de%20auditorias/COORDINADOR%20DE%20SEGUIMIENTO%20Y%20VERIFICACION%20DE%20PLANES%20DE%20ACCION%205736.htm" TargetMode="External"/><Relationship Id="rId24" Type="http://schemas.openxmlformats.org/officeDocument/2006/relationships/image" Target="../media/image2.png"/><Relationship Id="rId5" Type="http://schemas.openxmlformats.org/officeDocument/2006/relationships/hyperlink" Target="http://transparencia.profepa.gob.mx/Transparencia/TransparenciaDGP/PERFILES%20DE%20PUESTO/perfiles%20organigramas/direccion%20general%20de%20operacion%20de%20auditorias/COORDINADOR%20DE%20EJECUCION%20Y%20SUPERVISION%20DE%20AUDITORIAS%205735.htm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operacion%20de%20auditorias/DIRECTOR%20DE%20CONVENIOS%20Y%20PLANES%20DE%20ACCION%205647.htm" TargetMode="External"/><Relationship Id="rId23" Type="http://schemas.openxmlformats.org/officeDocument/2006/relationships/image" Target="../media/image1.png"/><Relationship Id="rId10" Type="http://schemas.openxmlformats.org/officeDocument/2006/relationships/hyperlink" Target="http://transparencia.profepa.gob.mx/Transparencia/TransparenciaDGP/PERFILES%20DE%20PUESTO/perfiles%20organigramas/direccion%20general%20de%20operacion%20de%20auditorias/COORDINADOR%20DE%20SEGUIMIENTO%20Y%20VERIFICACION%20DE%20PLANES%20DE%20ACCION%205747.htm" TargetMode="External"/><Relationship Id="rId19" Type="http://schemas.openxmlformats.org/officeDocument/2006/relationships/hyperlink" Target="http://transparencia.profepa.gob.mx/Transparencia/TransparenciaDGP/ORGANIGRAMA/formas/DIRECCION_GENERAL_DE_ADMINISTRACION.pdf" TargetMode="External"/><Relationship Id="rId4" Type="http://schemas.openxmlformats.org/officeDocument/2006/relationships/hyperlink" Target="http://187.174.224.124:8080/TransparenciaDGP/SUBAUDITORIAAMBIENTAL/DIRECTOR%20GENERAL%20DE%20OPERACION%20DE%20AUDITORIAS/SUBDIRECTOR%20DE%20EJECUCI%C3%93N%20Y%20SUPERVISI%C3%93N%20DE%20AUDITOR%C3%8DAS%200868.htm" TargetMode="External"/><Relationship Id="rId9" Type="http://schemas.openxmlformats.org/officeDocument/2006/relationships/hyperlink" Target="http://transparencia.profepa.gob.mx/Transparencia/TransparenciaDGP/PERFILES%20DE%20PUESTO/perfiles%20organigramas/direccion%20general%20de%20operacion%20de%20auditorias/COORDINADOR%20DE%20REPORTES%20DE%20DESEMPENO%20AMBIENTAL%20Y%20VISITAS%20DE%20VE%205737.htm" TargetMode="External"/><Relationship Id="rId14" Type="http://schemas.openxmlformats.org/officeDocument/2006/relationships/hyperlink" Target="http://187.174.224.124:8080/TransparenciaDGP/SUBAUDITORIAAMBIENTAL/DIRECTOR%20GENERAL%20DE%20OPERACION%20DE%20AUDITORIAS/DIRECTOR%20DE%20CONVENIOS%20Y%20SEGUIMIENTO%20DE%20PLANES%20DE%20ACCI%C3%93N%203534.htm" TargetMode="External"/><Relationship Id="rId22" Type="http://schemas.openxmlformats.org/officeDocument/2006/relationships/hyperlink" Target="http://transparencia.profepa.gob.mx/Transparencia/TransparenciaDGP/PERFILES%20DE%20PUESTO/perfiles%20organigramas/direccion%20general%20de%20operacion%20de%20auditorias/JEFE%20DE%20DEPARTAMENTO%20DE%20ANALISIS%20DOCUMENTAL%20Y%20CONTROL%20DE%20EXPED%20563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448502" y="1267348"/>
            <a:ext cx="1728193" cy="93591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436691" y="2016151"/>
            <a:ext cx="544607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K11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96107" y="201615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5625</a:t>
            </a:r>
            <a:endParaRPr lang="es-MX" dirty="0"/>
          </a:p>
        </p:txBody>
      </p:sp>
      <p:cxnSp>
        <p:nvCxnSpPr>
          <p:cNvPr id="125" name="124 Conector recto"/>
          <p:cNvCxnSpPr/>
          <p:nvPr/>
        </p:nvCxnSpPr>
        <p:spPr>
          <a:xfrm flipV="1">
            <a:off x="2484363" y="2448644"/>
            <a:ext cx="6839386" cy="41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>
            <a:cxnSpLocks/>
          </p:cNvCxnSpPr>
          <p:nvPr/>
        </p:nvCxnSpPr>
        <p:spPr>
          <a:xfrm>
            <a:off x="2116119" y="4395880"/>
            <a:ext cx="0" cy="178045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2484363" y="2448644"/>
            <a:ext cx="0" cy="651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6300787" y="2257479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9325123" y="2448644"/>
            <a:ext cx="0" cy="6510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/>
          <p:cNvSpPr/>
          <p:nvPr/>
        </p:nvSpPr>
        <p:spPr>
          <a:xfrm>
            <a:off x="8481777" y="4849460"/>
            <a:ext cx="1688066" cy="881077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Ejecución y Supervisión de Auditorías</a:t>
            </a:r>
          </a:p>
        </p:txBody>
      </p:sp>
      <p:sp>
        <p:nvSpPr>
          <p:cNvPr id="143" name="142 CuadroTexto"/>
          <p:cNvSpPr txBox="1"/>
          <p:nvPr/>
        </p:nvSpPr>
        <p:spPr>
          <a:xfrm>
            <a:off x="8507254" y="5536250"/>
            <a:ext cx="521321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44" name="143 CuadroTexto">
            <a:hlinkClick r:id="rId4"/>
          </p:cNvPr>
          <p:cNvSpPr txBox="1"/>
          <p:nvPr/>
        </p:nvSpPr>
        <p:spPr>
          <a:xfrm>
            <a:off x="9648256" y="5536250"/>
            <a:ext cx="521321" cy="16194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5"/>
              </a:rPr>
              <a:t>5735</a:t>
            </a:r>
            <a:endParaRPr lang="es-MX" dirty="0"/>
          </a:p>
        </p:txBody>
      </p:sp>
      <p:sp>
        <p:nvSpPr>
          <p:cNvPr id="145" name="144 Forma libre"/>
          <p:cNvSpPr/>
          <p:nvPr/>
        </p:nvSpPr>
        <p:spPr>
          <a:xfrm>
            <a:off x="6518185" y="4825430"/>
            <a:ext cx="1723916" cy="88916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Indicadores</a:t>
            </a:r>
          </a:p>
        </p:txBody>
      </p:sp>
      <p:sp>
        <p:nvSpPr>
          <p:cNvPr id="147" name="146 CuadroTexto"/>
          <p:cNvSpPr txBox="1"/>
          <p:nvPr/>
        </p:nvSpPr>
        <p:spPr>
          <a:xfrm>
            <a:off x="6537036" y="5528917"/>
            <a:ext cx="466253" cy="17934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50" name="149 CuadroTexto">
            <a:hlinkClick r:id="rId6"/>
          </p:cNvPr>
          <p:cNvSpPr txBox="1"/>
          <p:nvPr/>
        </p:nvSpPr>
        <p:spPr>
          <a:xfrm>
            <a:off x="7789764" y="5528917"/>
            <a:ext cx="456613" cy="156864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7"/>
              </a:rPr>
              <a:t>5847</a:t>
            </a:r>
            <a:endParaRPr lang="es-MX" dirty="0"/>
          </a:p>
        </p:txBody>
      </p:sp>
      <p:sp>
        <p:nvSpPr>
          <p:cNvPr id="153" name="152 Forma libre"/>
          <p:cNvSpPr/>
          <p:nvPr/>
        </p:nvSpPr>
        <p:spPr>
          <a:xfrm>
            <a:off x="10536319" y="4845678"/>
            <a:ext cx="1755789" cy="8727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Reportes de Desempeño Ambiental y Visitas de Verificación</a:t>
            </a:r>
          </a:p>
        </p:txBody>
      </p:sp>
      <p:sp>
        <p:nvSpPr>
          <p:cNvPr id="155" name="154 CuadroTexto"/>
          <p:cNvSpPr txBox="1"/>
          <p:nvPr/>
        </p:nvSpPr>
        <p:spPr>
          <a:xfrm>
            <a:off x="10550830" y="5555310"/>
            <a:ext cx="466251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58" name="157 CuadroTexto">
            <a:hlinkClick r:id="rId8"/>
          </p:cNvPr>
          <p:cNvSpPr txBox="1"/>
          <p:nvPr/>
        </p:nvSpPr>
        <p:spPr>
          <a:xfrm>
            <a:off x="11825855" y="5536250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5737</a:t>
            </a:r>
            <a:endParaRPr lang="es-MX" dirty="0"/>
          </a:p>
        </p:txBody>
      </p:sp>
      <p:sp>
        <p:nvSpPr>
          <p:cNvPr id="159" name="158 Forma libre"/>
          <p:cNvSpPr/>
          <p:nvPr/>
        </p:nvSpPr>
        <p:spPr>
          <a:xfrm>
            <a:off x="180107" y="4857730"/>
            <a:ext cx="1758336" cy="95867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y Verificación de Planes de Acción Sector Privado </a:t>
            </a:r>
          </a:p>
        </p:txBody>
      </p:sp>
      <p:sp>
        <p:nvSpPr>
          <p:cNvPr id="160" name="159 CuadroTexto"/>
          <p:cNvSpPr txBox="1"/>
          <p:nvPr/>
        </p:nvSpPr>
        <p:spPr>
          <a:xfrm>
            <a:off x="180107" y="5632986"/>
            <a:ext cx="468052" cy="18320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63" name="162 CuadroTexto"/>
          <p:cNvSpPr txBox="1"/>
          <p:nvPr/>
        </p:nvSpPr>
        <p:spPr>
          <a:xfrm>
            <a:off x="1450454" y="566222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5747</a:t>
            </a:r>
            <a:endParaRPr lang="es-MX" dirty="0"/>
          </a:p>
        </p:txBody>
      </p:sp>
      <p:sp>
        <p:nvSpPr>
          <p:cNvPr id="26" name="25 Forma libre"/>
          <p:cNvSpPr/>
          <p:nvPr/>
        </p:nvSpPr>
        <p:spPr>
          <a:xfrm>
            <a:off x="2221225" y="4893838"/>
            <a:ext cx="1813654" cy="96630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Seguimiento y Verificación de Planes de Acción Sector Público y Empresas del Sector Estratégicos 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2258532" y="5670220"/>
            <a:ext cx="468052" cy="16895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578481" y="5677343"/>
            <a:ext cx="442927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5736</a:t>
            </a:r>
            <a:endParaRPr lang="es-MX" dirty="0"/>
          </a:p>
        </p:txBody>
      </p:sp>
      <p:sp>
        <p:nvSpPr>
          <p:cNvPr id="29" name="28 Forma libre"/>
          <p:cNvSpPr/>
          <p:nvPr/>
        </p:nvSpPr>
        <p:spPr>
          <a:xfrm>
            <a:off x="1257029" y="6173214"/>
            <a:ext cx="1753199" cy="89124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Revisión de la Ejecución de Planes de Acción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1245322" y="6864901"/>
            <a:ext cx="497054" cy="17698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2542439" y="688076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5758</a:t>
            </a:r>
            <a:endParaRPr lang="es-MX" dirty="0"/>
          </a:p>
        </p:txBody>
      </p:sp>
      <p:sp>
        <p:nvSpPr>
          <p:cNvPr id="32" name="31 Forma libre"/>
          <p:cNvSpPr/>
          <p:nvPr/>
        </p:nvSpPr>
        <p:spPr>
          <a:xfrm>
            <a:off x="9531019" y="6157108"/>
            <a:ext cx="1857647" cy="88478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de Gestión del Desecho de Trámite y de Visitas de Verificación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9552896" y="6867813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0908115" y="686781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5748</a:t>
            </a:r>
            <a:endParaRPr lang="es-MX" dirty="0"/>
          </a:p>
        </p:txBody>
      </p:sp>
      <p:sp>
        <p:nvSpPr>
          <p:cNvPr id="35" name="34 Forma libre"/>
          <p:cNvSpPr/>
          <p:nvPr/>
        </p:nvSpPr>
        <p:spPr>
          <a:xfrm>
            <a:off x="1620267" y="3104345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Convenios y Planes de Acción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1620267" y="3896031"/>
            <a:ext cx="495852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37" name="36 CuadroTexto">
            <a:hlinkClick r:id="rId14"/>
          </p:cNvPr>
          <p:cNvSpPr txBox="1"/>
          <p:nvPr/>
        </p:nvSpPr>
        <p:spPr>
          <a:xfrm>
            <a:off x="2882206" y="389603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>
                <a:hlinkClick r:id="rId15"/>
              </a:rPr>
              <a:t>5647</a:t>
            </a:r>
            <a:endParaRPr lang="es-MX" dirty="0"/>
          </a:p>
        </p:txBody>
      </p:sp>
      <p:sp>
        <p:nvSpPr>
          <p:cNvPr id="38" name="37 Forma libre"/>
          <p:cNvSpPr/>
          <p:nvPr/>
        </p:nvSpPr>
        <p:spPr>
          <a:xfrm>
            <a:off x="8459653" y="309973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Auditoría Ambiental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8451200" y="3882416"/>
            <a:ext cx="505430" cy="17462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40" name="39 CuadroTexto">
            <a:hlinkClick r:id="rId16"/>
          </p:cNvPr>
          <p:cNvSpPr txBox="1"/>
          <p:nvPr/>
        </p:nvSpPr>
        <p:spPr>
          <a:xfrm>
            <a:off x="9722966" y="389215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/>
            </a:lvl2pPr>
            <a:lvl3pPr marL="1100663" defTabSz="1100663">
              <a:defRPr sz="2200"/>
            </a:lvl3pPr>
            <a:lvl4pPr marL="1650995" defTabSz="1100663">
              <a:defRPr sz="2200"/>
            </a:lvl4pPr>
            <a:lvl5pPr marL="2201327" defTabSz="1100663">
              <a:defRPr sz="2200"/>
            </a:lvl5pPr>
            <a:lvl6pPr marL="2751658" defTabSz="1100663">
              <a:defRPr sz="2200"/>
            </a:lvl6pPr>
            <a:lvl7pPr marL="3301990" defTabSz="1100663">
              <a:defRPr sz="2200"/>
            </a:lvl7pPr>
            <a:lvl8pPr marL="3852321" defTabSz="1100663">
              <a:defRPr sz="2200"/>
            </a:lvl8pPr>
            <a:lvl9pPr marL="4402653" defTabSz="1100663">
              <a:defRPr sz="2200"/>
            </a:lvl9pPr>
          </a:lstStyle>
          <a:p>
            <a:r>
              <a:rPr lang="es-MX" dirty="0">
                <a:hlinkClick r:id="rId17"/>
              </a:rPr>
              <a:t>5643</a:t>
            </a:r>
            <a:endParaRPr lang="es-MX" dirty="0"/>
          </a:p>
        </p:txBody>
      </p:sp>
      <p:cxnSp>
        <p:nvCxnSpPr>
          <p:cNvPr id="41" name="40 Conector recto"/>
          <p:cNvCxnSpPr/>
          <p:nvPr/>
        </p:nvCxnSpPr>
        <p:spPr>
          <a:xfrm>
            <a:off x="1044203" y="4395880"/>
            <a:ext cx="3168352" cy="419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7310273" y="4395880"/>
            <a:ext cx="41030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1044203" y="4395880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cxnSpLocks/>
          </p:cNvCxnSpPr>
          <p:nvPr/>
        </p:nvCxnSpPr>
        <p:spPr>
          <a:xfrm flipH="1">
            <a:off x="3124231" y="4397979"/>
            <a:ext cx="8204" cy="4958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>
            <a:off x="7308899" y="4395880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flipH="1">
            <a:off x="9324436" y="4395880"/>
            <a:ext cx="687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11413355" y="4395880"/>
            <a:ext cx="0" cy="42955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>
            <a:off x="9329093" y="4076079"/>
            <a:ext cx="0" cy="324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2484363" y="4066044"/>
            <a:ext cx="0" cy="3298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cxnSpLocks/>
          </p:cNvCxnSpPr>
          <p:nvPr/>
        </p:nvCxnSpPr>
        <p:spPr>
          <a:xfrm>
            <a:off x="8351481" y="4388963"/>
            <a:ext cx="11759" cy="17649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636491" y="432420"/>
            <a:ext cx="5272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Auditoria</a:t>
            </a:r>
          </a:p>
        </p:txBody>
      </p:sp>
      <p:sp>
        <p:nvSpPr>
          <p:cNvPr id="49" name="26 Botón de acción: Inicio">
            <a:hlinkClick r:id="rId18" highlightClick="1"/>
          </p:cNvPr>
          <p:cNvSpPr/>
          <p:nvPr/>
        </p:nvSpPr>
        <p:spPr>
          <a:xfrm>
            <a:off x="275372" y="7224823"/>
            <a:ext cx="372787" cy="36000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56" name="27 Botón de acción: Hacia atrás o Anterior">
            <a:hlinkClick r:id="rId19" highlightClick="1"/>
          </p:cNvPr>
          <p:cNvSpPr/>
          <p:nvPr/>
        </p:nvSpPr>
        <p:spPr>
          <a:xfrm>
            <a:off x="863326" y="7224823"/>
            <a:ext cx="386761" cy="36000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59" name="58 Conector recto"/>
          <p:cNvCxnSpPr>
            <a:cxnSpLocks/>
          </p:cNvCxnSpPr>
          <p:nvPr/>
        </p:nvCxnSpPr>
        <p:spPr>
          <a:xfrm>
            <a:off x="10405243" y="4388963"/>
            <a:ext cx="0" cy="17649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60 Forma libre"/>
          <p:cNvSpPr/>
          <p:nvPr/>
        </p:nvSpPr>
        <p:spPr>
          <a:xfrm>
            <a:off x="7492225" y="6159043"/>
            <a:ext cx="1807449" cy="900512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t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Verificación de Auditorías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7516622" y="6879831"/>
            <a:ext cx="504056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3" name="62 CuadroTexto"/>
          <p:cNvSpPr txBox="1"/>
          <p:nvPr/>
        </p:nvSpPr>
        <p:spPr>
          <a:xfrm>
            <a:off x="8810738" y="689867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u="sng" dirty="0" smtClean="0">
                <a:hlinkClick r:id="rId20"/>
              </a:rPr>
              <a:t>5759</a:t>
            </a:r>
            <a:endParaRPr lang="es-MX" u="sng" dirty="0"/>
          </a:p>
        </p:txBody>
      </p:sp>
      <p:cxnSp>
        <p:nvCxnSpPr>
          <p:cNvPr id="64" name="63 Conector recto"/>
          <p:cNvCxnSpPr/>
          <p:nvPr/>
        </p:nvCxnSpPr>
        <p:spPr>
          <a:xfrm>
            <a:off x="4212555" y="4388963"/>
            <a:ext cx="0" cy="1778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65 Forma libre"/>
          <p:cNvSpPr/>
          <p:nvPr/>
        </p:nvSpPr>
        <p:spPr>
          <a:xfrm>
            <a:off x="3272482" y="6168309"/>
            <a:ext cx="1805569" cy="89124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Informes de Verificación de Cumplimiento del Plan de Acción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4591375" y="687261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1"/>
              </a:rPr>
              <a:t>5657</a:t>
            </a:r>
            <a:endParaRPr lang="es-MX" dirty="0"/>
          </a:p>
        </p:txBody>
      </p:sp>
      <p:sp>
        <p:nvSpPr>
          <p:cNvPr id="70" name="69 CuadroTexto"/>
          <p:cNvSpPr txBox="1"/>
          <p:nvPr/>
        </p:nvSpPr>
        <p:spPr>
          <a:xfrm>
            <a:off x="3293847" y="6883749"/>
            <a:ext cx="505430" cy="1663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cxnSp>
        <p:nvCxnSpPr>
          <p:cNvPr id="65" name="64 Conector recto"/>
          <p:cNvCxnSpPr/>
          <p:nvPr/>
        </p:nvCxnSpPr>
        <p:spPr>
          <a:xfrm>
            <a:off x="6300787" y="2437358"/>
            <a:ext cx="0" cy="37301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66 Forma libre"/>
          <p:cNvSpPr/>
          <p:nvPr/>
        </p:nvSpPr>
        <p:spPr>
          <a:xfrm>
            <a:off x="5340305" y="6176333"/>
            <a:ext cx="1824578" cy="92217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Análisis Documental y Control de Expedientes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6683276" y="691642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2"/>
              </a:rPr>
              <a:t>5638</a:t>
            </a:r>
            <a:endParaRPr lang="es-MX" dirty="0"/>
          </a:p>
        </p:txBody>
      </p:sp>
      <p:sp>
        <p:nvSpPr>
          <p:cNvPr id="72" name="71 CuadroTexto"/>
          <p:cNvSpPr txBox="1"/>
          <p:nvPr/>
        </p:nvSpPr>
        <p:spPr>
          <a:xfrm>
            <a:off x="5377783" y="6908795"/>
            <a:ext cx="505430" cy="1663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0332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 marL="110066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 marL="1650995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 marL="2201327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 marL="2751658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3301990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3852321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4402653" defTabSz="1100663">
              <a:defRPr sz="2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grpSp>
        <p:nvGrpSpPr>
          <p:cNvPr id="68" name="131 Grupo">
            <a:extLst>
              <a:ext uri="{FF2B5EF4-FFF2-40B4-BE49-F238E27FC236}">
                <a16:creationId xmlns="" xmlns:a16="http://schemas.microsoft.com/office/drawing/2014/main" id="{BCFEBBBD-E774-46AB-9782-95F0A6AF49E0}"/>
              </a:ext>
            </a:extLst>
          </p:cNvPr>
          <p:cNvGrpSpPr/>
          <p:nvPr/>
        </p:nvGrpSpPr>
        <p:grpSpPr>
          <a:xfrm>
            <a:off x="13013" y="0"/>
            <a:ext cx="12588562" cy="7921625"/>
            <a:chOff x="-3176" y="0"/>
            <a:chExt cx="15497539" cy="9001125"/>
          </a:xfrm>
        </p:grpSpPr>
        <p:pic>
          <p:nvPicPr>
            <p:cNvPr id="73" name="Picture 2">
              <a:extLst>
                <a:ext uri="{FF2B5EF4-FFF2-40B4-BE49-F238E27FC236}">
                  <a16:creationId xmlns="" xmlns:a16="http://schemas.microsoft.com/office/drawing/2014/main" id="{9AFCF11F-0494-431D-938D-E85D59D94F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6">
              <a:extLst>
                <a:ext uri="{FF2B5EF4-FFF2-40B4-BE49-F238E27FC236}">
                  <a16:creationId xmlns="" xmlns:a16="http://schemas.microsoft.com/office/drawing/2014/main" id="{1C1E48EC-F1DD-49B7-9C88-C4A6C18F14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8">
              <a:extLst>
                <a:ext uri="{FF2B5EF4-FFF2-40B4-BE49-F238E27FC236}">
                  <a16:creationId xmlns="" xmlns:a16="http://schemas.microsoft.com/office/drawing/2014/main" id="{0E5E5E37-C80D-48C1-BD91-86203299FE6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6" name="Picture 6">
              <a:extLst>
                <a:ext uri="{FF2B5EF4-FFF2-40B4-BE49-F238E27FC236}">
                  <a16:creationId xmlns="" xmlns:a16="http://schemas.microsoft.com/office/drawing/2014/main" id="{E045F475-5E5B-4F70-8135-030882E5A4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11">
              <a:extLst>
                <a:ext uri="{FF2B5EF4-FFF2-40B4-BE49-F238E27FC236}">
                  <a16:creationId xmlns="" xmlns:a16="http://schemas.microsoft.com/office/drawing/2014/main" id="{EBFA89F5-BC41-4E18-8153-7049A6387D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145</Words>
  <Application>Microsoft Office PowerPoint</Application>
  <PresentationFormat>Personalizado</PresentationFormat>
  <Paragraphs>44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48</cp:revision>
  <dcterms:created xsi:type="dcterms:W3CDTF">2017-05-10T16:05:42Z</dcterms:created>
  <dcterms:modified xsi:type="dcterms:W3CDTF">2020-02-14T16:24:04Z</dcterms:modified>
</cp:coreProperties>
</file>