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801350" cy="72009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039">
          <p15:clr>
            <a:srgbClr val="A4A3A4"/>
          </p15:clr>
        </p15:guide>
        <p15:guide id="2" pos="340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2" d="100"/>
          <a:sy n="92" d="100"/>
        </p:scale>
        <p:origin x="-1050" y="-54"/>
      </p:cViewPr>
      <p:guideLst>
        <p:guide orient="horz" pos="3039"/>
        <p:guide pos="34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10106" y="2236951"/>
            <a:ext cx="9181148" cy="154352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620207" y="4080515"/>
            <a:ext cx="7560945" cy="18402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9168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5966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2333426" y="288381"/>
            <a:ext cx="3827353" cy="614410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851362" y="288381"/>
            <a:ext cx="11302038" cy="6144101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2823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8692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53238" y="4627257"/>
            <a:ext cx="9181148" cy="143017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853238" y="3052052"/>
            <a:ext cx="9181148" cy="157519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4056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51361" y="1680219"/>
            <a:ext cx="7564696" cy="47522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8596081" y="1680219"/>
            <a:ext cx="7564696" cy="47522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6125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0070" y="288373"/>
            <a:ext cx="9721215" cy="120015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0070" y="1611871"/>
            <a:ext cx="4772472" cy="671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0070" y="2283625"/>
            <a:ext cx="4772472" cy="41488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486938" y="1611871"/>
            <a:ext cx="4774347" cy="671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486938" y="2283625"/>
            <a:ext cx="4774347" cy="41488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6641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919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9439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0071" y="286706"/>
            <a:ext cx="3553570" cy="12201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23030" y="286707"/>
            <a:ext cx="6038254" cy="614576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40071" y="1506857"/>
            <a:ext cx="3553570" cy="49256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6896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17144" y="5040640"/>
            <a:ext cx="6480810" cy="5950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117144" y="643417"/>
            <a:ext cx="6480810" cy="4320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117144" y="5635714"/>
            <a:ext cx="6480810" cy="8451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0422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540070" y="288373"/>
            <a:ext cx="9721215" cy="1200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0070" y="1680219"/>
            <a:ext cx="9721215" cy="47522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540070" y="6674180"/>
            <a:ext cx="2520315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690464" y="6674180"/>
            <a:ext cx="3420428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740972" y="6674180"/>
            <a:ext cx="2520315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6562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transparencia.profepa.gob.mx/Transparencia/TransparenciaDGP/PERFILES%20DE%20PUESTO/perfiles%20organigramas/delegacion%20en%20el%20estado%20de%20campeche/Subdelegado%20de%20Inspeccion%20de%20Recursos%20Naturales%20en%20el%20Estado%20de%20Campeche%205955.htm" TargetMode="External"/><Relationship Id="rId13" Type="http://schemas.openxmlformats.org/officeDocument/2006/relationships/hyperlink" Target="http://transparencia.profepa.gob.mx/Transparencia/TransparenciaDGP/PERFILES%20DE%20PUESTO/perfiles%20organigramas/delegacion%20en%20el%20estado%20de%20campeche/ABOGADO%20ESPECIALISTA%206295.htm" TargetMode="External"/><Relationship Id="rId3" Type="http://schemas.openxmlformats.org/officeDocument/2006/relationships/hyperlink" Target="http://transparencia.profepa.gob.mx/Transparencia/TransparenciaDGP/ORGANIGRAMA/procuraduria%20federa/MAPA%20DELEGACIONES.pdf" TargetMode="External"/><Relationship Id="rId7" Type="http://schemas.openxmlformats.org/officeDocument/2006/relationships/image" Target="../media/image4.png"/><Relationship Id="rId12" Type="http://schemas.openxmlformats.org/officeDocument/2006/relationships/hyperlink" Target="http://transparencia.profepa.gob.mx/Transparencia/TransparenciaDGP/PERFILES%20DE%20PUESTO/perfiles%20organigramas/delegacion%20en%20el%20estado%20de%20campeche/JEFE%20DE%20DEPARTAMENTO%20DE%20REPRESENTACION%20REGIONAL%20(A)%20EN%20EL%20ESTA%206249.htm" TargetMode="External"/><Relationship Id="rId2" Type="http://schemas.openxmlformats.org/officeDocument/2006/relationships/hyperlink" Target="http://transparencia.profepa.gob.mx/Transparencia/TransparenciaDGP/ORGANIGRAMA/formas/PROFEPA%20basica_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hyperlink" Target="http://transparencia.profepa.gob.mx/Transparencia/TransparenciaDGP/PERFILES%20DE%20PUESTO/perfiles%20organigramas/procuraduria%20federal%20de%20proteccion%20al%20ambiente%20estructura%20basica/PROCURADOR%20FEDERAL%20DE%20PROTECCION%20AL%20AMBIENTE%205792.htm" TargetMode="External"/><Relationship Id="rId5" Type="http://schemas.openxmlformats.org/officeDocument/2006/relationships/image" Target="../media/image2.png"/><Relationship Id="rId10" Type="http://schemas.openxmlformats.org/officeDocument/2006/relationships/hyperlink" Target="http://transparencia.profepa.gob.mx/Transparencia/TransparenciaDGP/PERFILES%20DE%20PUESTO/perfiles%20organigramas/delegacion%20en%20el%20estado%20de%20campeche/Subdelegado%20Juridico%20en%20el%20Estado%20de%20Campeche%205977.htm" TargetMode="External"/><Relationship Id="rId4" Type="http://schemas.openxmlformats.org/officeDocument/2006/relationships/image" Target="../media/image1.png"/><Relationship Id="rId9" Type="http://schemas.openxmlformats.org/officeDocument/2006/relationships/hyperlink" Target="http://transparencia.profepa.gob.mx/Transparencia/TransparenciaDGP/PERFILES%20DE%20PUESTO/perfiles%20organigramas/delegacion%20en%20el%20estado%20de%20campeche/Subdelegado%20de%20Inspeccion%20Industrial%20en%20el%20Estado%20de%20Campeche%206016.htm" TargetMode="External"/><Relationship Id="rId14" Type="http://schemas.openxmlformats.org/officeDocument/2006/relationships/hyperlink" Target="http://transparencia.profepa.gob.mx/Transparencia/TransparenciaDGP/PERFILES%20DE%20PUESTO/perfiles%20organigramas/delegacion%20en%20el%20estado%20de%20campeche/INSPECTOR%20ELITE%206273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448347" y="288083"/>
            <a:ext cx="58096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Delegación en el Estado de Campeche</a:t>
            </a:r>
          </a:p>
        </p:txBody>
      </p:sp>
      <p:sp>
        <p:nvSpPr>
          <p:cNvPr id="629" name="26 Botón de acción: Inicio">
            <a:hlinkClick r:id="rId2" highlightClick="1"/>
          </p:cNvPr>
          <p:cNvSpPr/>
          <p:nvPr/>
        </p:nvSpPr>
        <p:spPr>
          <a:xfrm>
            <a:off x="216099" y="6264746"/>
            <a:ext cx="530664" cy="551438"/>
          </a:xfrm>
          <a:prstGeom prst="actionButtonHo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/>
          </a:p>
        </p:txBody>
      </p:sp>
      <p:sp>
        <p:nvSpPr>
          <p:cNvPr id="630" name="27 Botón de acción: Hacia atrás o Anterior">
            <a:hlinkClick r:id="rId3" highlightClick="1"/>
          </p:cNvPr>
          <p:cNvSpPr/>
          <p:nvPr/>
        </p:nvSpPr>
        <p:spPr>
          <a:xfrm>
            <a:off x="953240" y="6264747"/>
            <a:ext cx="530664" cy="551437"/>
          </a:xfrm>
          <a:prstGeom prst="actionButtonBackPrevio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/>
          </a:p>
        </p:txBody>
      </p:sp>
      <p:sp>
        <p:nvSpPr>
          <p:cNvPr id="631" name="630 Forma libre"/>
          <p:cNvSpPr/>
          <p:nvPr/>
        </p:nvSpPr>
        <p:spPr>
          <a:xfrm>
            <a:off x="2190405" y="4528731"/>
            <a:ext cx="1523996" cy="887118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kern="1200" dirty="0">
                <a:latin typeface="Arial" panose="020B0604020202020204" pitchFamily="34" charset="0"/>
                <a:cs typeface="Arial" panose="020B0604020202020204" pitchFamily="34" charset="0"/>
              </a:rPr>
              <a:t>Departamento de Representación Regional (A)</a:t>
            </a:r>
          </a:p>
        </p:txBody>
      </p:sp>
      <p:sp>
        <p:nvSpPr>
          <p:cNvPr id="634" name="633 Forma libre"/>
          <p:cNvSpPr/>
          <p:nvPr/>
        </p:nvSpPr>
        <p:spPr>
          <a:xfrm>
            <a:off x="1090182" y="2741992"/>
            <a:ext cx="1645849" cy="1003803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Subdelegación de Inspección de Recursos Naturales</a:t>
            </a:r>
          </a:p>
        </p:txBody>
      </p:sp>
      <p:sp>
        <p:nvSpPr>
          <p:cNvPr id="635" name="634 CuadroTexto"/>
          <p:cNvSpPr txBox="1"/>
          <p:nvPr/>
        </p:nvSpPr>
        <p:spPr>
          <a:xfrm>
            <a:off x="1093163" y="3568571"/>
            <a:ext cx="42631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O31</a:t>
            </a:r>
          </a:p>
        </p:txBody>
      </p:sp>
      <p:cxnSp>
        <p:nvCxnSpPr>
          <p:cNvPr id="637" name="636 Conector recto"/>
          <p:cNvCxnSpPr>
            <a:cxnSpLocks/>
          </p:cNvCxnSpPr>
          <p:nvPr/>
        </p:nvCxnSpPr>
        <p:spPr>
          <a:xfrm>
            <a:off x="1894439" y="2505154"/>
            <a:ext cx="619268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8" name="637 Conector recto"/>
          <p:cNvCxnSpPr/>
          <p:nvPr/>
        </p:nvCxnSpPr>
        <p:spPr>
          <a:xfrm>
            <a:off x="1894439" y="2505154"/>
            <a:ext cx="0" cy="25607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9" name="638 Conector recto"/>
          <p:cNvCxnSpPr/>
          <p:nvPr/>
        </p:nvCxnSpPr>
        <p:spPr>
          <a:xfrm>
            <a:off x="5101620" y="2158814"/>
            <a:ext cx="0" cy="69268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0" name="639 Forma libre"/>
          <p:cNvSpPr/>
          <p:nvPr/>
        </p:nvSpPr>
        <p:spPr>
          <a:xfrm>
            <a:off x="7276698" y="2759422"/>
            <a:ext cx="1620858" cy="993781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Subdelegación de Inspección Industrial</a:t>
            </a:r>
          </a:p>
        </p:txBody>
      </p:sp>
      <p:cxnSp>
        <p:nvCxnSpPr>
          <p:cNvPr id="643" name="642 Conector recto"/>
          <p:cNvCxnSpPr>
            <a:cxnSpLocks/>
          </p:cNvCxnSpPr>
          <p:nvPr/>
        </p:nvCxnSpPr>
        <p:spPr>
          <a:xfrm>
            <a:off x="5101620" y="3795358"/>
            <a:ext cx="0" cy="53555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4" name="643 Forma libre"/>
          <p:cNvSpPr/>
          <p:nvPr/>
        </p:nvSpPr>
        <p:spPr>
          <a:xfrm>
            <a:off x="4339622" y="2747608"/>
            <a:ext cx="1584923" cy="1047750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Subdelegación Jurídica en el Estado de Campeche</a:t>
            </a:r>
          </a:p>
        </p:txBody>
      </p:sp>
      <p:cxnSp>
        <p:nvCxnSpPr>
          <p:cNvPr id="651" name="650 Conector recto"/>
          <p:cNvCxnSpPr/>
          <p:nvPr/>
        </p:nvCxnSpPr>
        <p:spPr>
          <a:xfrm>
            <a:off x="8087127" y="2505153"/>
            <a:ext cx="0" cy="25607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5" name="131 Grupo">
            <a:extLst>
              <a:ext uri="{FF2B5EF4-FFF2-40B4-BE49-F238E27FC236}">
                <a16:creationId xmlns="" xmlns:a16="http://schemas.microsoft.com/office/drawing/2014/main" id="{2FCE6E63-7255-43C0-AEFF-A3EAA78C3B79}"/>
              </a:ext>
            </a:extLst>
          </p:cNvPr>
          <p:cNvGrpSpPr/>
          <p:nvPr/>
        </p:nvGrpSpPr>
        <p:grpSpPr>
          <a:xfrm>
            <a:off x="0" y="0"/>
            <a:ext cx="10801350" cy="7200900"/>
            <a:chOff x="-3176" y="0"/>
            <a:chExt cx="15497539" cy="9001125"/>
          </a:xfrm>
        </p:grpSpPr>
        <p:pic>
          <p:nvPicPr>
            <p:cNvPr id="52" name="Picture 2">
              <a:extLst>
                <a:ext uri="{FF2B5EF4-FFF2-40B4-BE49-F238E27FC236}">
                  <a16:creationId xmlns="" xmlns:a16="http://schemas.microsoft.com/office/drawing/2014/main" id="{93FFD922-A78F-4A75-AE74-C4CBA95565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87" y="8647611"/>
              <a:ext cx="15484476" cy="3535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3" name="Picture 6">
              <a:extLst>
                <a:ext uri="{FF2B5EF4-FFF2-40B4-BE49-F238E27FC236}">
                  <a16:creationId xmlns="" xmlns:a16="http://schemas.microsoft.com/office/drawing/2014/main" id="{2D6AB5C2-7F88-4FD5-A850-6F2FC00A394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970008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4" name="Picture 8">
              <a:extLst>
                <a:ext uri="{FF2B5EF4-FFF2-40B4-BE49-F238E27FC236}">
                  <a16:creationId xmlns="" xmlns:a16="http://schemas.microsoft.com/office/drawing/2014/main" id="{50746B20-5C3F-4E5B-99D0-FA3A1B551A9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53" t="9944" r="86" b="13933"/>
            <a:stretch/>
          </p:blipFill>
          <p:spPr bwMode="auto">
            <a:xfrm>
              <a:off x="14055641" y="305798"/>
              <a:ext cx="1396401" cy="664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5" name="Picture 6">
              <a:extLst>
                <a:ext uri="{FF2B5EF4-FFF2-40B4-BE49-F238E27FC236}">
                  <a16:creationId xmlns="" xmlns:a16="http://schemas.microsoft.com/office/drawing/2014/main" id="{D129666B-4C73-42CF-A4E4-FAB691D62A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0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6" name="Picture 11">
              <a:extLst>
                <a:ext uri="{FF2B5EF4-FFF2-40B4-BE49-F238E27FC236}">
                  <a16:creationId xmlns="" xmlns:a16="http://schemas.microsoft.com/office/drawing/2014/main" id="{843B5EEC-1898-4AA7-9286-F343CAC2418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6"/>
            <a:stretch/>
          </p:blipFill>
          <p:spPr bwMode="auto">
            <a:xfrm>
              <a:off x="18415" y="352959"/>
              <a:ext cx="2574562" cy="556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8" name="634 CuadroTexto">
            <a:extLst>
              <a:ext uri="{FF2B5EF4-FFF2-40B4-BE49-F238E27FC236}">
                <a16:creationId xmlns="" xmlns:a16="http://schemas.microsoft.com/office/drawing/2014/main" id="{6E9C74AE-5628-412E-96AD-4EAFDC76666C}"/>
              </a:ext>
            </a:extLst>
          </p:cNvPr>
          <p:cNvSpPr txBox="1"/>
          <p:nvPr/>
        </p:nvSpPr>
        <p:spPr>
          <a:xfrm>
            <a:off x="4335913" y="3616682"/>
            <a:ext cx="42631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 O31</a:t>
            </a:r>
          </a:p>
        </p:txBody>
      </p:sp>
      <p:sp>
        <p:nvSpPr>
          <p:cNvPr id="29" name="634 CuadroTexto">
            <a:extLst>
              <a:ext uri="{FF2B5EF4-FFF2-40B4-BE49-F238E27FC236}">
                <a16:creationId xmlns="" xmlns:a16="http://schemas.microsoft.com/office/drawing/2014/main" id="{EA2C06C2-3C65-4A5B-86ED-A9A2A56C69EC}"/>
              </a:ext>
            </a:extLst>
          </p:cNvPr>
          <p:cNvSpPr txBox="1"/>
          <p:nvPr/>
        </p:nvSpPr>
        <p:spPr>
          <a:xfrm>
            <a:off x="7276698" y="3576518"/>
            <a:ext cx="42631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O31</a:t>
            </a:r>
          </a:p>
        </p:txBody>
      </p:sp>
      <p:sp>
        <p:nvSpPr>
          <p:cNvPr id="32" name="675 CuadroTexto">
            <a:extLst>
              <a:ext uri="{FF2B5EF4-FFF2-40B4-BE49-F238E27FC236}">
                <a16:creationId xmlns="" xmlns:a16="http://schemas.microsoft.com/office/drawing/2014/main" id="{FDF05CAA-7AE4-4EA2-BEFD-3F1AC57236C5}"/>
              </a:ext>
            </a:extLst>
          </p:cNvPr>
          <p:cNvSpPr txBox="1"/>
          <p:nvPr/>
        </p:nvSpPr>
        <p:spPr>
          <a:xfrm>
            <a:off x="2269566" y="3576518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8"/>
              </a:rPr>
              <a:t>5955</a:t>
            </a:r>
            <a:endParaRPr lang="es-MX" dirty="0"/>
          </a:p>
        </p:txBody>
      </p:sp>
      <p:sp>
        <p:nvSpPr>
          <p:cNvPr id="33" name="675 CuadroTexto">
            <a:extLst>
              <a:ext uri="{FF2B5EF4-FFF2-40B4-BE49-F238E27FC236}">
                <a16:creationId xmlns="" xmlns:a16="http://schemas.microsoft.com/office/drawing/2014/main" id="{C357FE32-6BA9-4155-B5DB-8D3CC30AF64D}"/>
              </a:ext>
            </a:extLst>
          </p:cNvPr>
          <p:cNvSpPr txBox="1"/>
          <p:nvPr/>
        </p:nvSpPr>
        <p:spPr>
          <a:xfrm>
            <a:off x="8424779" y="3562737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9"/>
              </a:rPr>
              <a:t>6016</a:t>
            </a:r>
            <a:endParaRPr lang="es-MX" dirty="0"/>
          </a:p>
        </p:txBody>
      </p:sp>
      <p:sp>
        <p:nvSpPr>
          <p:cNvPr id="34" name="675 CuadroTexto">
            <a:extLst>
              <a:ext uri="{FF2B5EF4-FFF2-40B4-BE49-F238E27FC236}">
                <a16:creationId xmlns="" xmlns:a16="http://schemas.microsoft.com/office/drawing/2014/main" id="{2C9CF2A8-E38D-489F-BEC9-BEEFCBA3B146}"/>
              </a:ext>
            </a:extLst>
          </p:cNvPr>
          <p:cNvSpPr txBox="1"/>
          <p:nvPr/>
        </p:nvSpPr>
        <p:spPr>
          <a:xfrm>
            <a:off x="5458292" y="3626081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0"/>
              </a:rPr>
              <a:t>5977</a:t>
            </a:r>
            <a:endParaRPr lang="es-MX" dirty="0"/>
          </a:p>
        </p:txBody>
      </p:sp>
      <p:sp>
        <p:nvSpPr>
          <p:cNvPr id="30" name="67 Forma libre">
            <a:extLst>
              <a:ext uri="{FF2B5EF4-FFF2-40B4-BE49-F238E27FC236}">
                <a16:creationId xmlns="" xmlns:a16="http://schemas.microsoft.com/office/drawing/2014/main" id="{3BB152C8-B08B-4558-80FD-A481A9D8C0F2}"/>
              </a:ext>
            </a:extLst>
          </p:cNvPr>
          <p:cNvSpPr/>
          <p:nvPr/>
        </p:nvSpPr>
        <p:spPr>
          <a:xfrm>
            <a:off x="4339622" y="1240606"/>
            <a:ext cx="1523996" cy="903028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kern="1200" dirty="0">
                <a:latin typeface="Arial" panose="020B0604020202020204" pitchFamily="34" charset="0"/>
                <a:cs typeface="Arial" panose="020B0604020202020204" pitchFamily="34" charset="0"/>
              </a:rPr>
              <a:t>Procurador Federal de Protección al Ambiente</a:t>
            </a:r>
          </a:p>
        </p:txBody>
      </p:sp>
      <p:sp>
        <p:nvSpPr>
          <p:cNvPr id="31" name="631 CuadroTexto">
            <a:extLst>
              <a:ext uri="{FF2B5EF4-FFF2-40B4-BE49-F238E27FC236}">
                <a16:creationId xmlns="" xmlns:a16="http://schemas.microsoft.com/office/drawing/2014/main" id="{6DF317A1-15D3-46D5-9371-019DB506CBEE}"/>
              </a:ext>
            </a:extLst>
          </p:cNvPr>
          <p:cNvSpPr txBox="1"/>
          <p:nvPr/>
        </p:nvSpPr>
        <p:spPr>
          <a:xfrm>
            <a:off x="4369052" y="1966495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J11</a:t>
            </a:r>
          </a:p>
        </p:txBody>
      </p:sp>
      <p:sp>
        <p:nvSpPr>
          <p:cNvPr id="35" name="631 CuadroTexto">
            <a:extLst>
              <a:ext uri="{FF2B5EF4-FFF2-40B4-BE49-F238E27FC236}">
                <a16:creationId xmlns="" xmlns:a16="http://schemas.microsoft.com/office/drawing/2014/main" id="{63D9EC64-8241-4321-B784-13FFCC13AF9D}"/>
              </a:ext>
            </a:extLst>
          </p:cNvPr>
          <p:cNvSpPr txBox="1"/>
          <p:nvPr/>
        </p:nvSpPr>
        <p:spPr>
          <a:xfrm>
            <a:off x="2190405" y="5236697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O11</a:t>
            </a:r>
          </a:p>
        </p:txBody>
      </p:sp>
      <p:sp>
        <p:nvSpPr>
          <p:cNvPr id="36" name="632 CuadroTexto">
            <a:extLst>
              <a:ext uri="{FF2B5EF4-FFF2-40B4-BE49-F238E27FC236}">
                <a16:creationId xmlns="" xmlns:a16="http://schemas.microsoft.com/office/drawing/2014/main" id="{1F380442-AAFD-46C9-A2E2-1619A50AAD7A}"/>
              </a:ext>
            </a:extLst>
          </p:cNvPr>
          <p:cNvSpPr txBox="1"/>
          <p:nvPr/>
        </p:nvSpPr>
        <p:spPr>
          <a:xfrm>
            <a:off x="5396122" y="1966495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1"/>
              </a:rPr>
              <a:t>5792</a:t>
            </a:r>
            <a:endParaRPr lang="es-MX" dirty="0"/>
          </a:p>
        </p:txBody>
      </p:sp>
      <p:cxnSp>
        <p:nvCxnSpPr>
          <p:cNvPr id="37" name="636 Conector recto">
            <a:extLst>
              <a:ext uri="{FF2B5EF4-FFF2-40B4-BE49-F238E27FC236}">
                <a16:creationId xmlns="" xmlns:a16="http://schemas.microsoft.com/office/drawing/2014/main" id="{249A6E84-FC8D-429F-8945-2F9D4463F273}"/>
              </a:ext>
            </a:extLst>
          </p:cNvPr>
          <p:cNvCxnSpPr>
            <a:cxnSpLocks/>
          </p:cNvCxnSpPr>
          <p:nvPr/>
        </p:nvCxnSpPr>
        <p:spPr>
          <a:xfrm flipV="1">
            <a:off x="2952403" y="4051516"/>
            <a:ext cx="4248472" cy="1161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642 Conector recto">
            <a:extLst>
              <a:ext uri="{FF2B5EF4-FFF2-40B4-BE49-F238E27FC236}">
                <a16:creationId xmlns="" xmlns:a16="http://schemas.microsoft.com/office/drawing/2014/main" id="{C199B5A1-0487-4439-AE8B-4CDA9585FB15}"/>
              </a:ext>
            </a:extLst>
          </p:cNvPr>
          <p:cNvCxnSpPr>
            <a:cxnSpLocks/>
          </p:cNvCxnSpPr>
          <p:nvPr/>
        </p:nvCxnSpPr>
        <p:spPr>
          <a:xfrm>
            <a:off x="7200875" y="4051436"/>
            <a:ext cx="0" cy="47729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642 Conector recto">
            <a:extLst>
              <a:ext uri="{FF2B5EF4-FFF2-40B4-BE49-F238E27FC236}">
                <a16:creationId xmlns="" xmlns:a16="http://schemas.microsoft.com/office/drawing/2014/main" id="{4E67EF83-FAC0-4AF3-8B6C-65125F86E95B}"/>
              </a:ext>
            </a:extLst>
          </p:cNvPr>
          <p:cNvCxnSpPr>
            <a:cxnSpLocks/>
          </p:cNvCxnSpPr>
          <p:nvPr/>
        </p:nvCxnSpPr>
        <p:spPr>
          <a:xfrm>
            <a:off x="2973597" y="4074833"/>
            <a:ext cx="0" cy="45389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630 Forma libre">
            <a:extLst>
              <a:ext uri="{FF2B5EF4-FFF2-40B4-BE49-F238E27FC236}">
                <a16:creationId xmlns="" xmlns:a16="http://schemas.microsoft.com/office/drawing/2014/main" id="{6685CFC3-058B-46D0-AF4A-1A23318AC544}"/>
              </a:ext>
            </a:extLst>
          </p:cNvPr>
          <p:cNvSpPr/>
          <p:nvPr/>
        </p:nvSpPr>
        <p:spPr>
          <a:xfrm>
            <a:off x="6443627" y="4528731"/>
            <a:ext cx="1514496" cy="864255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kern="1200" dirty="0">
                <a:latin typeface="Arial" panose="020B0604020202020204" pitchFamily="34" charset="0"/>
                <a:cs typeface="Arial" panose="020B0604020202020204" pitchFamily="34" charset="0"/>
              </a:rPr>
              <a:t>Abogado Especialista</a:t>
            </a:r>
          </a:p>
        </p:txBody>
      </p:sp>
      <p:sp>
        <p:nvSpPr>
          <p:cNvPr id="41" name="630 Forma libre">
            <a:extLst>
              <a:ext uri="{FF2B5EF4-FFF2-40B4-BE49-F238E27FC236}">
                <a16:creationId xmlns="" xmlns:a16="http://schemas.microsoft.com/office/drawing/2014/main" id="{DEE14106-5451-4830-9E8A-A937CDE249FB}"/>
              </a:ext>
            </a:extLst>
          </p:cNvPr>
          <p:cNvSpPr/>
          <p:nvPr/>
        </p:nvSpPr>
        <p:spPr>
          <a:xfrm>
            <a:off x="4369052" y="4335717"/>
            <a:ext cx="1523996" cy="887118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kern="1200" dirty="0">
                <a:latin typeface="Arial" panose="020B0604020202020204" pitchFamily="34" charset="0"/>
                <a:cs typeface="Arial" panose="020B0604020202020204" pitchFamily="34" charset="0"/>
              </a:rPr>
              <a:t>Inspector Elite</a:t>
            </a:r>
          </a:p>
        </p:txBody>
      </p:sp>
      <p:sp>
        <p:nvSpPr>
          <p:cNvPr id="43" name="675 CuadroTexto">
            <a:extLst>
              <a:ext uri="{FF2B5EF4-FFF2-40B4-BE49-F238E27FC236}">
                <a16:creationId xmlns="" xmlns:a16="http://schemas.microsoft.com/office/drawing/2014/main" id="{B4CDC522-3976-43C2-B672-77923EC449A3}"/>
              </a:ext>
            </a:extLst>
          </p:cNvPr>
          <p:cNvSpPr txBox="1"/>
          <p:nvPr/>
        </p:nvSpPr>
        <p:spPr>
          <a:xfrm>
            <a:off x="3248148" y="5246572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2"/>
              </a:rPr>
              <a:t>6249</a:t>
            </a:r>
            <a:endParaRPr lang="es-MX" dirty="0"/>
          </a:p>
        </p:txBody>
      </p:sp>
      <p:sp>
        <p:nvSpPr>
          <p:cNvPr id="44" name="631 CuadroTexto">
            <a:extLst>
              <a:ext uri="{FF2B5EF4-FFF2-40B4-BE49-F238E27FC236}">
                <a16:creationId xmlns="" xmlns:a16="http://schemas.microsoft.com/office/drawing/2014/main" id="{D0809C77-7D7C-4DEA-8C3A-B75DB98E82E0}"/>
              </a:ext>
            </a:extLst>
          </p:cNvPr>
          <p:cNvSpPr txBox="1"/>
          <p:nvPr/>
        </p:nvSpPr>
        <p:spPr>
          <a:xfrm>
            <a:off x="7588980" y="5223709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3"/>
              </a:rPr>
              <a:t>6295</a:t>
            </a:r>
            <a:endParaRPr lang="es-MX" dirty="0"/>
          </a:p>
        </p:txBody>
      </p:sp>
      <p:sp>
        <p:nvSpPr>
          <p:cNvPr id="46" name="631 CuadroTexto">
            <a:extLst>
              <a:ext uri="{FF2B5EF4-FFF2-40B4-BE49-F238E27FC236}">
                <a16:creationId xmlns="" xmlns:a16="http://schemas.microsoft.com/office/drawing/2014/main" id="{FC6BA3D4-452E-4ADB-B793-E7E5A7936A88}"/>
              </a:ext>
            </a:extLst>
          </p:cNvPr>
          <p:cNvSpPr txBox="1"/>
          <p:nvPr/>
        </p:nvSpPr>
        <p:spPr>
          <a:xfrm>
            <a:off x="5533008" y="5044158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4"/>
              </a:rPr>
              <a:t>6273</a:t>
            </a:r>
            <a:endParaRPr lang="es-MX" dirty="0"/>
          </a:p>
        </p:txBody>
      </p:sp>
      <p:sp>
        <p:nvSpPr>
          <p:cNvPr id="47" name="631 CuadroTexto">
            <a:extLst>
              <a:ext uri="{FF2B5EF4-FFF2-40B4-BE49-F238E27FC236}">
                <a16:creationId xmlns="" xmlns:a16="http://schemas.microsoft.com/office/drawing/2014/main" id="{34E9CC7F-1940-49F2-9810-D7A84A87B4DA}"/>
              </a:ext>
            </a:extLst>
          </p:cNvPr>
          <p:cNvSpPr txBox="1"/>
          <p:nvPr/>
        </p:nvSpPr>
        <p:spPr>
          <a:xfrm>
            <a:off x="6443627" y="5213435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O11</a:t>
            </a:r>
          </a:p>
        </p:txBody>
      </p:sp>
      <p:sp>
        <p:nvSpPr>
          <p:cNvPr id="48" name="631 CuadroTexto">
            <a:extLst>
              <a:ext uri="{FF2B5EF4-FFF2-40B4-BE49-F238E27FC236}">
                <a16:creationId xmlns="" xmlns:a16="http://schemas.microsoft.com/office/drawing/2014/main" id="{B5AF233B-A03C-4688-BBDA-B96B3FD3FCE8}"/>
              </a:ext>
            </a:extLst>
          </p:cNvPr>
          <p:cNvSpPr txBox="1"/>
          <p:nvPr/>
        </p:nvSpPr>
        <p:spPr>
          <a:xfrm>
            <a:off x="4369052" y="5044158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O11</a:t>
            </a:r>
          </a:p>
        </p:txBody>
      </p:sp>
    </p:spTree>
    <p:extLst>
      <p:ext uri="{BB962C8B-B14F-4D97-AF65-F5344CB8AC3E}">
        <p14:creationId xmlns:p14="http://schemas.microsoft.com/office/powerpoint/2010/main" val="26294854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55</Words>
  <Application>Microsoft Office PowerPoint</Application>
  <PresentationFormat>Personalizado</PresentationFormat>
  <Paragraphs>22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Sergio Barcelata Aguirre</dc:creator>
  <cp:lastModifiedBy>Ana Gabriela Nuñez Perez</cp:lastModifiedBy>
  <cp:revision>35</cp:revision>
  <dcterms:created xsi:type="dcterms:W3CDTF">2017-05-10T16:05:42Z</dcterms:created>
  <dcterms:modified xsi:type="dcterms:W3CDTF">2020-02-25T16:16:22Z</dcterms:modified>
</cp:coreProperties>
</file>