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0801350" cy="72009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087">
          <p15:clr>
            <a:srgbClr val="A4A3A4"/>
          </p15:clr>
        </p15:guide>
        <p15:guide id="2" pos="34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2" d="100"/>
          <a:sy n="92" d="100"/>
        </p:scale>
        <p:origin x="-1050" y="-54"/>
      </p:cViewPr>
      <p:guideLst>
        <p:guide orient="horz" pos="2087"/>
        <p:guide pos="340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810106" y="2236951"/>
            <a:ext cx="9181148" cy="1543526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620207" y="4080515"/>
            <a:ext cx="7560945" cy="184023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91683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5966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12333426" y="288381"/>
            <a:ext cx="3827353" cy="6144101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851362" y="288381"/>
            <a:ext cx="11302038" cy="6144101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2823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686921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53238" y="4627257"/>
            <a:ext cx="9181148" cy="1430179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853238" y="3052052"/>
            <a:ext cx="9181148" cy="157519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740568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851361" y="1680219"/>
            <a:ext cx="7564696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8596081" y="1680219"/>
            <a:ext cx="7564696" cy="475226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46125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0070" y="288373"/>
            <a:ext cx="9721215" cy="1200150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0070" y="1611871"/>
            <a:ext cx="4772472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0070" y="2283625"/>
            <a:ext cx="4772472" cy="41488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486938" y="1611871"/>
            <a:ext cx="4774347" cy="6717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486938" y="2283625"/>
            <a:ext cx="4774347" cy="414885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6641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9194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994399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0071" y="286706"/>
            <a:ext cx="3553570" cy="122015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223030" y="286707"/>
            <a:ext cx="6038254" cy="6145768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540071" y="1506857"/>
            <a:ext cx="3553570" cy="49256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3689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17144" y="5040640"/>
            <a:ext cx="6480810" cy="5950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117144" y="643417"/>
            <a:ext cx="6480810" cy="4320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117144" y="5635714"/>
            <a:ext cx="6480810" cy="84510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5704225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540070" y="288373"/>
            <a:ext cx="9721215" cy="1200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0070" y="1680219"/>
            <a:ext cx="9721215" cy="47522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540070" y="6674180"/>
            <a:ext cx="2520315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65C049-607C-48A1-ADC1-45AF2B79AA0C}" type="datetimeFigureOut">
              <a:rPr lang="es-MX" smtClean="0"/>
              <a:t>25/02/2020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690464" y="6674180"/>
            <a:ext cx="3420428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740972" y="6674180"/>
            <a:ext cx="2520315" cy="3833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9681B8-AC20-4806-92FC-5C970FE91558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6562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transparencia.profepa.gob.mx/Transparencia/TransparenciaDGP/PERFILES%20DE%20PUESTO/perfiles%20organigramas/delegacion%20en%20el%20estado%20de%20coahuila/SUBDELEGADO%20JURIDICO%20EN%20EL%20ESTADO%20DE%20COAHUILA%206043.htm" TargetMode="External"/><Relationship Id="rId13" Type="http://schemas.openxmlformats.org/officeDocument/2006/relationships/hyperlink" Target="http://transparencia.profepa.gob.mx/Transparencia/TransparenciaDGP/PERFILES%20DE%20PUESTO/perfiles%20organigramas/delegacion%20en%20el%20estado%20de%20coahuila/JEFE%20DE%20DEPARTAMENTO%20DE%20QUEJAS,%20DENUNCIAS%20Y%20COMUNICACION%20EN%20E%206229.htm" TargetMode="External"/><Relationship Id="rId3" Type="http://schemas.openxmlformats.org/officeDocument/2006/relationships/hyperlink" Target="http://transparencia.profepa.gob.mx/Transparencia/TransparenciaDGP/ORGANIGRAMA/procuraduria%20federa/MAPA%20DELEGACIONES.pdf" TargetMode="External"/><Relationship Id="rId7" Type="http://schemas.openxmlformats.org/officeDocument/2006/relationships/image" Target="../media/image4.png"/><Relationship Id="rId12" Type="http://schemas.openxmlformats.org/officeDocument/2006/relationships/hyperlink" Target="http://transparencia.profepa.gob.mx/Transparencia/TransparenciaDGP/PERFILES%20DE%20PUESTO/perfiles%20organigramas/delegacion%20en%20el%20estado%20de%20coahuila/INSPECTOR%20ELITE%206185.htm" TargetMode="External"/><Relationship Id="rId2" Type="http://schemas.openxmlformats.org/officeDocument/2006/relationships/hyperlink" Target="http://transparencia.profepa.gob.mx/Transparencia/TransparenciaDGP/ORGANIGRAMA/formas/PROFEPA%20basica_.pdf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hyperlink" Target="http://transparencia.profepa.gob.mx/Transparencia/TransparenciaDGP/PERFILES%20DE%20PUESTO/perfiles%20organigramas/procuraduria%20federal%20de%20proteccion%20al%20ambiente%20estructura%20basica/PROCURADOR%20FEDERAL%20DE%20PROTECCION%20AL%20AMBIENTE%205792.htm" TargetMode="External"/><Relationship Id="rId5" Type="http://schemas.openxmlformats.org/officeDocument/2006/relationships/image" Target="../media/image2.png"/><Relationship Id="rId10" Type="http://schemas.openxmlformats.org/officeDocument/2006/relationships/hyperlink" Target="http://transparencia.profepa.gob.mx/Transparencia/TransparenciaDGP/PERFILES%20DE%20PUESTO/perfiles%20organigramas/delegacion%20en%20el%20estado%20de%20coahuila/INSPECTOR%20GENERAL%20FORESTAL%206225.htm" TargetMode="External"/><Relationship Id="rId4" Type="http://schemas.openxmlformats.org/officeDocument/2006/relationships/image" Target="../media/image1.png"/><Relationship Id="rId9" Type="http://schemas.openxmlformats.org/officeDocument/2006/relationships/hyperlink" Target="http://transparencia.profepa.gob.mx/Transparencia/TransparenciaDGP/PERFILES%20DE%20PUESTO/perfiles%20organigramas/delegacion%20en%20el%20estado%20de%20coahuila/Subdelegado%20de%20Inspeccion%20Industrial%20en%20el%20Estado%20de%20Coahuila%206012.ht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2448347" y="288083"/>
            <a:ext cx="55499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s-MX" sz="2400" b="1" dirty="0">
                <a:latin typeface="Arial" panose="020B0604020202020204" pitchFamily="34" charset="0"/>
                <a:cs typeface="Arial" panose="020B0604020202020204" pitchFamily="34" charset="0"/>
              </a:rPr>
              <a:t>Delegación en el Estado de Coahuila</a:t>
            </a:r>
          </a:p>
        </p:txBody>
      </p:sp>
      <p:sp>
        <p:nvSpPr>
          <p:cNvPr id="629" name="26 Botón de acción: Inicio">
            <a:hlinkClick r:id="rId2" highlightClick="1"/>
          </p:cNvPr>
          <p:cNvSpPr/>
          <p:nvPr/>
        </p:nvSpPr>
        <p:spPr>
          <a:xfrm>
            <a:off x="216099" y="6351732"/>
            <a:ext cx="422238" cy="369688"/>
          </a:xfrm>
          <a:prstGeom prst="actionButtonHom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630" name="27 Botón de acción: Hacia atrás o Anterior">
            <a:hlinkClick r:id="rId3" highlightClick="1"/>
          </p:cNvPr>
          <p:cNvSpPr/>
          <p:nvPr/>
        </p:nvSpPr>
        <p:spPr>
          <a:xfrm>
            <a:off x="1083281" y="6361381"/>
            <a:ext cx="425600" cy="360040"/>
          </a:xfrm>
          <a:prstGeom prst="actionButtonBackPrevio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s-MX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s-MX"/>
          </a:p>
        </p:txBody>
      </p:sp>
      <p:sp>
        <p:nvSpPr>
          <p:cNvPr id="751" name="750 Forma libre"/>
          <p:cNvSpPr/>
          <p:nvPr/>
        </p:nvSpPr>
        <p:spPr>
          <a:xfrm>
            <a:off x="4379656" y="1327204"/>
            <a:ext cx="2032932" cy="874790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Procurador Federal de Protección al Ambiente</a:t>
            </a:r>
          </a:p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MX" sz="12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757" name="756 Conector recto"/>
          <p:cNvCxnSpPr>
            <a:cxnSpLocks/>
          </p:cNvCxnSpPr>
          <p:nvPr/>
        </p:nvCxnSpPr>
        <p:spPr>
          <a:xfrm>
            <a:off x="2073281" y="2447605"/>
            <a:ext cx="6123878" cy="11244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8" name="757 Conector recto"/>
          <p:cNvCxnSpPr>
            <a:cxnSpLocks/>
          </p:cNvCxnSpPr>
          <p:nvPr/>
        </p:nvCxnSpPr>
        <p:spPr>
          <a:xfrm>
            <a:off x="2070112" y="2447605"/>
            <a:ext cx="0" cy="28803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59" name="758 Conector recto"/>
          <p:cNvCxnSpPr>
            <a:cxnSpLocks/>
          </p:cNvCxnSpPr>
          <p:nvPr/>
        </p:nvCxnSpPr>
        <p:spPr>
          <a:xfrm>
            <a:off x="5391569" y="2192589"/>
            <a:ext cx="4553" cy="27450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60" name="759 Forma libre"/>
          <p:cNvSpPr/>
          <p:nvPr/>
        </p:nvSpPr>
        <p:spPr>
          <a:xfrm>
            <a:off x="1135290" y="2703684"/>
            <a:ext cx="1870488" cy="936901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de Inspección Industrial</a:t>
            </a:r>
          </a:p>
        </p:txBody>
      </p:sp>
      <p:sp>
        <p:nvSpPr>
          <p:cNvPr id="761" name="760 CuadroTexto"/>
          <p:cNvSpPr txBox="1"/>
          <p:nvPr/>
        </p:nvSpPr>
        <p:spPr>
          <a:xfrm>
            <a:off x="1134868" y="3471308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sp>
        <p:nvSpPr>
          <p:cNvPr id="764" name="763 Forma libre"/>
          <p:cNvSpPr/>
          <p:nvPr/>
        </p:nvSpPr>
        <p:spPr>
          <a:xfrm>
            <a:off x="7261915" y="2713227"/>
            <a:ext cx="1870488" cy="908206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Subdelegación Jurídica</a:t>
            </a:r>
          </a:p>
        </p:txBody>
      </p:sp>
      <p:sp>
        <p:nvSpPr>
          <p:cNvPr id="765" name="764 CuadroTexto"/>
          <p:cNvSpPr txBox="1"/>
          <p:nvPr/>
        </p:nvSpPr>
        <p:spPr>
          <a:xfrm>
            <a:off x="7277492" y="3446865"/>
            <a:ext cx="426318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O31</a:t>
            </a:r>
          </a:p>
        </p:txBody>
      </p:sp>
      <p:cxnSp>
        <p:nvCxnSpPr>
          <p:cNvPr id="767" name="766 Conector recto"/>
          <p:cNvCxnSpPr/>
          <p:nvPr/>
        </p:nvCxnSpPr>
        <p:spPr>
          <a:xfrm>
            <a:off x="8197159" y="2447605"/>
            <a:ext cx="0" cy="25607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75" name="774 Conector recto"/>
          <p:cNvCxnSpPr>
            <a:cxnSpLocks/>
          </p:cNvCxnSpPr>
          <p:nvPr/>
        </p:nvCxnSpPr>
        <p:spPr>
          <a:xfrm>
            <a:off x="5234074" y="3836796"/>
            <a:ext cx="4055033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57" name="56 Forma libre"/>
          <p:cNvSpPr/>
          <p:nvPr/>
        </p:nvSpPr>
        <p:spPr>
          <a:xfrm>
            <a:off x="8353003" y="4025015"/>
            <a:ext cx="1807187" cy="854214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kern="1200" dirty="0">
                <a:latin typeface="Arial" panose="020B0604020202020204" pitchFamily="34" charset="0"/>
                <a:cs typeface="Arial" panose="020B0604020202020204" pitchFamily="34" charset="0"/>
              </a:rPr>
              <a:t>Inspector General Forestal</a:t>
            </a:r>
          </a:p>
        </p:txBody>
      </p:sp>
      <p:sp>
        <p:nvSpPr>
          <p:cNvPr id="58" name="57 CuadroTexto"/>
          <p:cNvSpPr txBox="1"/>
          <p:nvPr/>
        </p:nvSpPr>
        <p:spPr>
          <a:xfrm>
            <a:off x="8356004" y="4697170"/>
            <a:ext cx="427594" cy="17211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O23</a:t>
            </a:r>
          </a:p>
        </p:txBody>
      </p:sp>
      <p:grpSp>
        <p:nvGrpSpPr>
          <p:cNvPr id="45" name="131 Grupo">
            <a:extLst>
              <a:ext uri="{FF2B5EF4-FFF2-40B4-BE49-F238E27FC236}">
                <a16:creationId xmlns="" xmlns:a16="http://schemas.microsoft.com/office/drawing/2014/main" id="{291AE928-CE7C-4D84-81BB-55A7BEFF26B8}"/>
              </a:ext>
            </a:extLst>
          </p:cNvPr>
          <p:cNvGrpSpPr/>
          <p:nvPr/>
        </p:nvGrpSpPr>
        <p:grpSpPr>
          <a:xfrm>
            <a:off x="0" y="0"/>
            <a:ext cx="10801350" cy="7200900"/>
            <a:chOff x="-3176" y="0"/>
            <a:chExt cx="15497539" cy="9001125"/>
          </a:xfrm>
        </p:grpSpPr>
        <p:pic>
          <p:nvPicPr>
            <p:cNvPr id="47" name="Picture 2">
              <a:extLst>
                <a:ext uri="{FF2B5EF4-FFF2-40B4-BE49-F238E27FC236}">
                  <a16:creationId xmlns="" xmlns:a16="http://schemas.microsoft.com/office/drawing/2014/main" id="{AD7CD0F6-7552-4F1D-ABE7-67624A7B942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887" y="8647611"/>
              <a:ext cx="15484476" cy="35351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8" name="Picture 6">
              <a:extLst>
                <a:ext uri="{FF2B5EF4-FFF2-40B4-BE49-F238E27FC236}">
                  <a16:creationId xmlns="" xmlns:a16="http://schemas.microsoft.com/office/drawing/2014/main" id="{E81390E8-1623-4B75-BB7D-244809FD5A04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970008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0" name="Picture 8">
              <a:extLst>
                <a:ext uri="{FF2B5EF4-FFF2-40B4-BE49-F238E27FC236}">
                  <a16:creationId xmlns="" xmlns:a16="http://schemas.microsoft.com/office/drawing/2014/main" id="{36A173AA-4295-4401-9B67-906FCFE93FB9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5553" t="9944" r="86" b="13933"/>
            <a:stretch/>
          </p:blipFill>
          <p:spPr bwMode="auto">
            <a:xfrm>
              <a:off x="14055641" y="305798"/>
              <a:ext cx="1396401" cy="6642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51" name="Picture 6">
              <a:extLst>
                <a:ext uri="{FF2B5EF4-FFF2-40B4-BE49-F238E27FC236}">
                  <a16:creationId xmlns="" xmlns:a16="http://schemas.microsoft.com/office/drawing/2014/main" id="{CA354F80-6263-456D-9BE7-E5DAE23CBAC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176" y="0"/>
              <a:ext cx="15484476" cy="31750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2" name="Picture 11">
              <a:extLst>
                <a:ext uri="{FF2B5EF4-FFF2-40B4-BE49-F238E27FC236}">
                  <a16:creationId xmlns="" xmlns:a16="http://schemas.microsoft.com/office/drawing/2014/main" id="{73FE48D2-469E-4FA1-B206-5E05092E3914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256"/>
            <a:stretch/>
          </p:blipFill>
          <p:spPr bwMode="auto">
            <a:xfrm>
              <a:off x="18415" y="352959"/>
              <a:ext cx="2574562" cy="5569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8" name="675 CuadroTexto">
            <a:extLst>
              <a:ext uri="{FF2B5EF4-FFF2-40B4-BE49-F238E27FC236}">
                <a16:creationId xmlns="" xmlns:a16="http://schemas.microsoft.com/office/drawing/2014/main" id="{091744B5-6DAB-4EF4-8131-0040606A5172}"/>
              </a:ext>
            </a:extLst>
          </p:cNvPr>
          <p:cNvSpPr txBox="1"/>
          <p:nvPr/>
        </p:nvSpPr>
        <p:spPr>
          <a:xfrm>
            <a:off x="8666150" y="3431173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8"/>
              </a:rPr>
              <a:t>6043</a:t>
            </a:r>
            <a:endParaRPr lang="es-MX" dirty="0"/>
          </a:p>
        </p:txBody>
      </p:sp>
      <p:sp>
        <p:nvSpPr>
          <p:cNvPr id="29" name="675 CuadroTexto">
            <a:extLst>
              <a:ext uri="{FF2B5EF4-FFF2-40B4-BE49-F238E27FC236}">
                <a16:creationId xmlns="" xmlns:a16="http://schemas.microsoft.com/office/drawing/2014/main" id="{94C9C964-F47C-44BB-A8DC-65D825B61EC6}"/>
              </a:ext>
            </a:extLst>
          </p:cNvPr>
          <p:cNvSpPr txBox="1"/>
          <p:nvPr/>
        </p:nvSpPr>
        <p:spPr>
          <a:xfrm>
            <a:off x="2539525" y="3457887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9"/>
              </a:rPr>
              <a:t>6012</a:t>
            </a:r>
            <a:endParaRPr lang="es-MX" dirty="0"/>
          </a:p>
        </p:txBody>
      </p:sp>
      <p:sp>
        <p:nvSpPr>
          <p:cNvPr id="30" name="675 CuadroTexto">
            <a:extLst>
              <a:ext uri="{FF2B5EF4-FFF2-40B4-BE49-F238E27FC236}">
                <a16:creationId xmlns="" xmlns:a16="http://schemas.microsoft.com/office/drawing/2014/main" id="{27B09343-77BD-49FA-99EF-E314D2D336DE}"/>
              </a:ext>
            </a:extLst>
          </p:cNvPr>
          <p:cNvSpPr txBox="1"/>
          <p:nvPr/>
        </p:nvSpPr>
        <p:spPr>
          <a:xfrm>
            <a:off x="9693937" y="4709952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0"/>
              </a:rPr>
              <a:t>6225</a:t>
            </a:r>
            <a:endParaRPr lang="es-MX" dirty="0"/>
          </a:p>
        </p:txBody>
      </p:sp>
      <p:sp>
        <p:nvSpPr>
          <p:cNvPr id="31" name="353 CuadroTexto">
            <a:extLst>
              <a:ext uri="{FF2B5EF4-FFF2-40B4-BE49-F238E27FC236}">
                <a16:creationId xmlns="" xmlns:a16="http://schemas.microsoft.com/office/drawing/2014/main" id="{D83F2986-A427-4AA3-B7ED-A6508A2C0C27}"/>
              </a:ext>
            </a:extLst>
          </p:cNvPr>
          <p:cNvSpPr txBox="1"/>
          <p:nvPr/>
        </p:nvSpPr>
        <p:spPr>
          <a:xfrm>
            <a:off x="4389326" y="2023313"/>
            <a:ext cx="360040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J11</a:t>
            </a:r>
          </a:p>
        </p:txBody>
      </p:sp>
      <p:sp>
        <p:nvSpPr>
          <p:cNvPr id="32" name="354 CuadroTexto">
            <a:extLst>
              <a:ext uri="{FF2B5EF4-FFF2-40B4-BE49-F238E27FC236}">
                <a16:creationId xmlns="" xmlns:a16="http://schemas.microsoft.com/office/drawing/2014/main" id="{5D69E270-968B-4F48-936A-CE313A31325D}"/>
              </a:ext>
            </a:extLst>
          </p:cNvPr>
          <p:cNvSpPr txBox="1"/>
          <p:nvPr/>
        </p:nvSpPr>
        <p:spPr>
          <a:xfrm>
            <a:off x="5932990" y="2023312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1"/>
              </a:rPr>
              <a:t>5792</a:t>
            </a:r>
            <a:endParaRPr lang="es-MX" dirty="0"/>
          </a:p>
        </p:txBody>
      </p:sp>
      <p:cxnSp>
        <p:nvCxnSpPr>
          <p:cNvPr id="33" name="758 Conector recto">
            <a:extLst>
              <a:ext uri="{FF2B5EF4-FFF2-40B4-BE49-F238E27FC236}">
                <a16:creationId xmlns="" xmlns:a16="http://schemas.microsoft.com/office/drawing/2014/main" id="{3C2343E7-D602-44FC-A254-19F1CFB62E98}"/>
              </a:ext>
            </a:extLst>
          </p:cNvPr>
          <p:cNvCxnSpPr>
            <a:cxnSpLocks/>
          </p:cNvCxnSpPr>
          <p:nvPr/>
        </p:nvCxnSpPr>
        <p:spPr>
          <a:xfrm>
            <a:off x="9289107" y="3836796"/>
            <a:ext cx="0" cy="19666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758 Conector recto">
            <a:extLst>
              <a:ext uri="{FF2B5EF4-FFF2-40B4-BE49-F238E27FC236}">
                <a16:creationId xmlns="" xmlns:a16="http://schemas.microsoft.com/office/drawing/2014/main" id="{89A11DC8-A40B-4666-A2C1-0D385FDF2B92}"/>
              </a:ext>
            </a:extLst>
          </p:cNvPr>
          <p:cNvCxnSpPr>
            <a:cxnSpLocks/>
          </p:cNvCxnSpPr>
          <p:nvPr/>
        </p:nvCxnSpPr>
        <p:spPr>
          <a:xfrm>
            <a:off x="7224181" y="3819051"/>
            <a:ext cx="4553" cy="27450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758 Conector recto">
            <a:extLst>
              <a:ext uri="{FF2B5EF4-FFF2-40B4-BE49-F238E27FC236}">
                <a16:creationId xmlns="" xmlns:a16="http://schemas.microsoft.com/office/drawing/2014/main" id="{596EAE73-E90B-4071-B782-67E9A06AB653}"/>
              </a:ext>
            </a:extLst>
          </p:cNvPr>
          <p:cNvCxnSpPr>
            <a:cxnSpLocks/>
          </p:cNvCxnSpPr>
          <p:nvPr/>
        </p:nvCxnSpPr>
        <p:spPr>
          <a:xfrm>
            <a:off x="8257272" y="3594419"/>
            <a:ext cx="4553" cy="274502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1" name="56 Forma libre">
            <a:extLst>
              <a:ext uri="{FF2B5EF4-FFF2-40B4-BE49-F238E27FC236}">
                <a16:creationId xmlns="" xmlns:a16="http://schemas.microsoft.com/office/drawing/2014/main" id="{8A53677C-8B2A-4444-A1D4-DE14EDE1E5ED}"/>
              </a:ext>
            </a:extLst>
          </p:cNvPr>
          <p:cNvSpPr/>
          <p:nvPr/>
        </p:nvSpPr>
        <p:spPr>
          <a:xfrm>
            <a:off x="6325141" y="4045838"/>
            <a:ext cx="1807187" cy="854214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kern="1200" dirty="0">
                <a:latin typeface="Arial" panose="020B0604020202020204" pitchFamily="34" charset="0"/>
                <a:cs typeface="Arial" panose="020B0604020202020204" pitchFamily="34" charset="0"/>
              </a:rPr>
              <a:t>Inspector Elite</a:t>
            </a:r>
          </a:p>
        </p:txBody>
      </p:sp>
      <p:sp>
        <p:nvSpPr>
          <p:cNvPr id="42" name="57 CuadroTexto">
            <a:extLst>
              <a:ext uri="{FF2B5EF4-FFF2-40B4-BE49-F238E27FC236}">
                <a16:creationId xmlns="" xmlns:a16="http://schemas.microsoft.com/office/drawing/2014/main" id="{A97936A6-7440-4F59-9031-346321066BBE}"/>
              </a:ext>
            </a:extLst>
          </p:cNvPr>
          <p:cNvSpPr txBox="1"/>
          <p:nvPr/>
        </p:nvSpPr>
        <p:spPr>
          <a:xfrm>
            <a:off x="6333714" y="4727937"/>
            <a:ext cx="427594" cy="17211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43" name="675 CuadroTexto">
            <a:extLst>
              <a:ext uri="{FF2B5EF4-FFF2-40B4-BE49-F238E27FC236}">
                <a16:creationId xmlns="" xmlns:a16="http://schemas.microsoft.com/office/drawing/2014/main" id="{5213E4AF-F863-42FC-85F3-8FFDC4C74AA1}"/>
              </a:ext>
            </a:extLst>
          </p:cNvPr>
          <p:cNvSpPr txBox="1"/>
          <p:nvPr/>
        </p:nvSpPr>
        <p:spPr>
          <a:xfrm>
            <a:off x="7664707" y="4729355"/>
            <a:ext cx="466253" cy="169277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2"/>
              </a:rPr>
              <a:t>6185</a:t>
            </a:r>
            <a:endParaRPr lang="es-MX" dirty="0"/>
          </a:p>
        </p:txBody>
      </p:sp>
      <p:cxnSp>
        <p:nvCxnSpPr>
          <p:cNvPr id="46" name="758 Conector recto">
            <a:extLst>
              <a:ext uri="{FF2B5EF4-FFF2-40B4-BE49-F238E27FC236}">
                <a16:creationId xmlns="" xmlns:a16="http://schemas.microsoft.com/office/drawing/2014/main" id="{C5D43655-4BBC-44C5-8B46-C84AF7C893EA}"/>
              </a:ext>
            </a:extLst>
          </p:cNvPr>
          <p:cNvCxnSpPr>
            <a:cxnSpLocks/>
          </p:cNvCxnSpPr>
          <p:nvPr/>
        </p:nvCxnSpPr>
        <p:spPr>
          <a:xfrm>
            <a:off x="5234074" y="3838480"/>
            <a:ext cx="0" cy="502759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9" name="56 Forma libre">
            <a:extLst>
              <a:ext uri="{FF2B5EF4-FFF2-40B4-BE49-F238E27FC236}">
                <a16:creationId xmlns="" xmlns:a16="http://schemas.microsoft.com/office/drawing/2014/main" id="{85A75989-964F-494A-8295-9B666064E24E}"/>
              </a:ext>
            </a:extLst>
          </p:cNvPr>
          <p:cNvSpPr/>
          <p:nvPr/>
        </p:nvSpPr>
        <p:spPr>
          <a:xfrm>
            <a:off x="4325791" y="4341239"/>
            <a:ext cx="1807187" cy="854214"/>
          </a:xfrm>
          <a:custGeom>
            <a:avLst/>
            <a:gdLst>
              <a:gd name="connsiteX0" fmla="*/ 0 w 925376"/>
              <a:gd name="connsiteY0" fmla="*/ 0 h 462688"/>
              <a:gd name="connsiteX1" fmla="*/ 925376 w 925376"/>
              <a:gd name="connsiteY1" fmla="*/ 0 h 462688"/>
              <a:gd name="connsiteX2" fmla="*/ 925376 w 925376"/>
              <a:gd name="connsiteY2" fmla="*/ 462688 h 462688"/>
              <a:gd name="connsiteX3" fmla="*/ 0 w 925376"/>
              <a:gd name="connsiteY3" fmla="*/ 462688 h 462688"/>
              <a:gd name="connsiteX4" fmla="*/ 0 w 925376"/>
              <a:gd name="connsiteY4" fmla="*/ 0 h 4626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25376" h="462688">
                <a:moveTo>
                  <a:pt x="0" y="0"/>
                </a:moveTo>
                <a:lnTo>
                  <a:pt x="925376" y="0"/>
                </a:lnTo>
                <a:lnTo>
                  <a:pt x="925376" y="462688"/>
                </a:lnTo>
                <a:lnTo>
                  <a:pt x="0" y="46268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4445" tIns="4445" rIns="4445" bIns="4445" numCol="1" spcCol="1270" anchor="ctr" anchorCtr="0">
            <a:noAutofit/>
          </a:bodyPr>
          <a:lstStyle/>
          <a:p>
            <a:pPr lvl="0" algn="ctr" defTabSz="3111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MX" sz="1000" b="1" dirty="0">
                <a:latin typeface="Arial" panose="020B0604020202020204" pitchFamily="34" charset="0"/>
                <a:cs typeface="Arial" panose="020B0604020202020204" pitchFamily="34" charset="0"/>
              </a:rPr>
              <a:t>Departamento de Quejas, Denuncias y Comunicación</a:t>
            </a:r>
            <a:endParaRPr lang="es-MX" sz="1000" b="1" kern="1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4" name="57 CuadroTexto">
            <a:extLst>
              <a:ext uri="{FF2B5EF4-FFF2-40B4-BE49-F238E27FC236}">
                <a16:creationId xmlns="" xmlns:a16="http://schemas.microsoft.com/office/drawing/2014/main" id="{E70B968C-9B4B-4A1B-9FC7-F06213D6A150}"/>
              </a:ext>
            </a:extLst>
          </p:cNvPr>
          <p:cNvSpPr txBox="1"/>
          <p:nvPr/>
        </p:nvSpPr>
        <p:spPr>
          <a:xfrm>
            <a:off x="4321772" y="5013022"/>
            <a:ext cx="427594" cy="17211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/>
              <a:t>O11</a:t>
            </a:r>
          </a:p>
        </p:txBody>
      </p:sp>
      <p:sp>
        <p:nvSpPr>
          <p:cNvPr id="55" name="57 CuadroTexto">
            <a:extLst>
              <a:ext uri="{FF2B5EF4-FFF2-40B4-BE49-F238E27FC236}">
                <a16:creationId xmlns="" xmlns:a16="http://schemas.microsoft.com/office/drawing/2014/main" id="{66C70A71-2D6B-4A7E-A0E2-55C31D0CB35D}"/>
              </a:ext>
            </a:extLst>
          </p:cNvPr>
          <p:cNvSpPr txBox="1"/>
          <p:nvPr/>
        </p:nvSpPr>
        <p:spPr>
          <a:xfrm>
            <a:off x="5705384" y="5013022"/>
            <a:ext cx="427594" cy="172115"/>
          </a:xfrm>
          <a:prstGeom prst="rect">
            <a:avLst/>
          </a:prstGeom>
          <a:solidFill>
            <a:schemeClr val="bg1">
              <a:lumMod val="65000"/>
            </a:schemeClr>
          </a:solidFill>
          <a:scene3d>
            <a:camera prst="orthographicFront"/>
            <a:lightRig rig="threePt" dir="t"/>
          </a:scene3d>
          <a:sp3d extrusionH="76200" contourW="12700">
            <a:bevelT w="203200"/>
            <a:extrusionClr>
              <a:schemeClr val="bg1"/>
            </a:extrusionClr>
            <a:contourClr>
              <a:schemeClr val="bg1"/>
            </a:contourClr>
          </a:sp3d>
        </p:spPr>
        <p:style>
          <a:lnRef idx="2">
            <a:schemeClr val="dk1">
              <a:shade val="80000"/>
              <a:hueOff val="0"/>
              <a:satOff val="0"/>
              <a:lumOff val="0"/>
              <a:alphaOff val="0"/>
            </a:schemeClr>
          </a:lnRef>
          <a:fillRef idx="1">
            <a:schemeClr val="lt1">
              <a:hueOff val="0"/>
              <a:satOff val="0"/>
              <a:lumOff val="0"/>
              <a:alphaOff val="0"/>
            </a:schemeClr>
          </a:fillRef>
          <a:effectRef idx="0">
            <a:schemeClr val="lt1"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984" tIns="6984" rIns="6984" bIns="6984" numCol="1" spcCol="1270" anchor="ctr" anchorCtr="0">
            <a:noAutofit/>
          </a:bodyPr>
          <a:lstStyle>
            <a:defPPr>
              <a:defRPr lang="es-MX"/>
            </a:defPPr>
            <a:lvl1pPr algn="ctr" defTabSz="48886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defRPr sz="12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2pPr>
            <a:lvl3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3pPr>
            <a:lvl4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4pPr>
            <a:lvl5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5pPr>
            <a:lvl6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>
              <a:defRPr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s-MX" dirty="0">
                <a:hlinkClick r:id="rId13"/>
              </a:rPr>
              <a:t>6229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62948545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272</TotalTime>
  <Words>42</Words>
  <Application>Microsoft Office PowerPoint</Application>
  <PresentationFormat>Personalizado</PresentationFormat>
  <Paragraphs>19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Carlos Sergio Barcelata Aguirre</dc:creator>
  <cp:lastModifiedBy>Ana Gabriela Nuñez Perez</cp:lastModifiedBy>
  <cp:revision>37</cp:revision>
  <dcterms:created xsi:type="dcterms:W3CDTF">2017-05-10T16:05:42Z</dcterms:created>
  <dcterms:modified xsi:type="dcterms:W3CDTF">2020-02-25T16:31:41Z</dcterms:modified>
</cp:coreProperties>
</file>