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202025" cy="1080135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02">
          <p15:clr>
            <a:srgbClr val="A4A3A4"/>
          </p15:clr>
        </p15:guide>
        <p15:guide id="2" pos="51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94" autoAdjust="0"/>
  </p:normalViewPr>
  <p:slideViewPr>
    <p:cSldViewPr>
      <p:cViewPr>
        <p:scale>
          <a:sx n="70" d="100"/>
          <a:sy n="70" d="100"/>
        </p:scale>
        <p:origin x="54" y="-72"/>
      </p:cViewPr>
      <p:guideLst>
        <p:guide orient="horz" pos="3402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5152" y="3355427"/>
            <a:ext cx="13771722" cy="231528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30304" y="6120770"/>
            <a:ext cx="11341418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500131" y="432562"/>
            <a:ext cx="5741029" cy="921615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77039" y="432562"/>
            <a:ext cx="16953057" cy="921615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79849" y="6940874"/>
            <a:ext cx="13771722" cy="2145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79849" y="4578078"/>
            <a:ext cx="13771722" cy="23627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77037" y="2520318"/>
            <a:ext cx="11347044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894114" y="2520318"/>
            <a:ext cx="11347044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0103" y="432559"/>
            <a:ext cx="14581823" cy="180022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0102" y="2417803"/>
            <a:ext cx="7158708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10102" y="3425428"/>
            <a:ext cx="7158708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8230406" y="2417803"/>
            <a:ext cx="7161521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8230406" y="3425428"/>
            <a:ext cx="7161521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0105" y="430059"/>
            <a:ext cx="5330355" cy="18302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4543" y="430061"/>
            <a:ext cx="9057381" cy="9218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0105" y="2260285"/>
            <a:ext cx="5330355" cy="7388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75713" y="7560949"/>
            <a:ext cx="9721215" cy="8926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175713" y="965126"/>
            <a:ext cx="9721215" cy="64808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175713" y="8453557"/>
            <a:ext cx="9721215" cy="12676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810103" y="432559"/>
            <a:ext cx="14581823" cy="180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0103" y="2520318"/>
            <a:ext cx="14581823" cy="712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810103" y="10011259"/>
            <a:ext cx="3780473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535692" y="10011259"/>
            <a:ext cx="5130642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11453" y="10011259"/>
            <a:ext cx="3780473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ORGANIGRAMA/PROFEPA.pdf" TargetMode="External"/><Relationship Id="rId13" Type="http://schemas.openxmlformats.org/officeDocument/2006/relationships/image" Target="../media/image4.png"/><Relationship Id="rId18" Type="http://schemas.openxmlformats.org/officeDocument/2006/relationships/hyperlink" Target="http://transparencia.profepa.gob.mx/Transparencia/TransparenciaDGP/PERFILES%20DE%20PUESTO/perfiles%20organigramas/direccion%20general%20de%20asistencia%20tecnica%20industrial/COORDINADOR%20DE%20SEGUIMIENTO%20A%20PROGRAMAS%205838.htm" TargetMode="External"/><Relationship Id="rId3" Type="http://schemas.openxmlformats.org/officeDocument/2006/relationships/hyperlink" Target="http://transparencia.profepa.gob.mx/Transparencia/TransparenciaDGP/PERFILES%20DE%20PUESTO/perfiles%20organigramas/direccion%20general%20de%20asistencia%20tecnica%20industrial/DIRECTOR%20GENERAL%20DE%20ASISTENCIA%20TECNICA%20INDUSTRIAL%203460.htm" TargetMode="External"/><Relationship Id="rId21" Type="http://schemas.openxmlformats.org/officeDocument/2006/relationships/hyperlink" Target="http://transparencia.profepa.gob.mx/Transparencia/TransparenciaDGP/PERFILES%20DE%20PUESTO/perfiles%20organigramas/direccion%20general%20de%20asistencia%20tecnica%20industrial/COORDINADOR%20DE%20CONTROL%20DE%20RESIDUOS%20PELIGROSOS%205850.htm" TargetMode="External"/><Relationship Id="rId7" Type="http://schemas.openxmlformats.org/officeDocument/2006/relationships/hyperlink" Target="http://transparencia.profepa.gob.mx/Transparencia/TransparenciaDGP/PERFILES%20DE%20PUESTO/perfiles%20organigramas/direccion%20general%20de%20asistencia%20tecnica%20industrial/DIRECTOR%20DE%20EVALUACION%20Y%20SEGUIMIENTO%20DE%20PROGRAMAS%203539.htm" TargetMode="External"/><Relationship Id="rId12" Type="http://schemas.openxmlformats.org/officeDocument/2006/relationships/image" Target="../media/image3.png"/><Relationship Id="rId17" Type="http://schemas.openxmlformats.org/officeDocument/2006/relationships/hyperlink" Target="http://transparencia.profepa.gob.mx/Transparencia/TransparenciaDGP/PERFILES%20DE%20PUESTO/perfiles%20organigramas/direccion%20general%20de%20asistencia%20tecnica%20industrial/COORDINADOR%20DE%20EVALUACION%20DE%20PROGRAMAS%205843.htm" TargetMode="External"/><Relationship Id="rId25" Type="http://schemas.openxmlformats.org/officeDocument/2006/relationships/hyperlink" Target="http://transparencia.profepa.gob.mx/Transparencia/TransparenciaDGP/PERFILES%20DE%20PUESTO/perfiles%20organigramas/direccion%20general%20de%20asistencia%20tecnica%20industrial/JEFE%20DE%20DEPARTAMENTO%20DE%20MUESTREO%20DE%20FUENTES%20FIJAS%205729.htm" TargetMode="External"/><Relationship Id="rId2" Type="http://schemas.openxmlformats.org/officeDocument/2006/relationships/hyperlink" Target="http://transparencia.profepa.gob.mx/Transparencia/TransparenciaDGP/PERFILES%20DE%20PUESTO/perfiles%20organigramas/direccion%20general%20de%20asistencia%20tecnica%20industrial/DIRECTOR%20GENERAL%20DE%20ASISTENCIA%20T%C3%89CNICA%20INDUSTRIAL%203460.htm" TargetMode="External"/><Relationship Id="rId16" Type="http://schemas.openxmlformats.org/officeDocument/2006/relationships/hyperlink" Target="http://transparencia.profepa.gob.mx/Transparencia/TransparenciaDGP/PERFILES%20DE%20PUESTO/perfiles%20organigramas/direccion%20general%20de%20asistencia%20tecnica%20industrial/JEFE%20DE%20DEPARTAMENTO%20DE%20ASEGURAMIENTO%20DE%20CALIDAD%20DE%20LABORATORI%203566.htm" TargetMode="External"/><Relationship Id="rId20" Type="http://schemas.openxmlformats.org/officeDocument/2006/relationships/hyperlink" Target="http://transparencia.profepa.gob.mx/Transparencia/TransparenciaDGP/PERFILES%20DE%20PUESTO/perfiles%20organigramas/direccion%20general%20de%20asistencia%20tecnica%20industrial/COORDINADOR%20DE%20SUELOS%20CONTAMINADOS%20Y%20RIESGO%20AMBIENTAL%205845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ransparencia.profepa.gob.mx/Transparencia/TransparenciaDGP/SUBINSPECCIONINDUSTRIAL/DIRECCION%20GENERAL%20DE%20ASISTENCIA%20TECNICA%20INDUSTRIAL/DIRECTOR%20DE%20APOYO%20TECNICO%20EN%20CONTAMINACION%20AMBIENTAL%203554.htm" TargetMode="External"/><Relationship Id="rId11" Type="http://schemas.openxmlformats.org/officeDocument/2006/relationships/image" Target="../media/image2.png"/><Relationship Id="rId24" Type="http://schemas.openxmlformats.org/officeDocument/2006/relationships/hyperlink" Target="http://transparencia.profepa.gob.mx/Transparencia/TransparenciaDGP/PERFILES%20DE%20PUESTO/perfiles%20organigramas/direccion%20general%20de%20asistencia%20tecnica%20industrial/JEFE%20DE%20DEPARTAMENTO%20DE%20ASESORIA%20TECNICA%20EN%20SUELOS%20CONTAMINADO%205727.htm" TargetMode="External"/><Relationship Id="rId5" Type="http://schemas.openxmlformats.org/officeDocument/2006/relationships/hyperlink" Target="http://transparencia.profepa.gob.mx/Transparencia/TransparenciaDGP/PERFILES%20DE%20PUESTO/perfiles%20organigramas/direccion%20general%20de%20asistencia%20tecnica%20industrial/DIRECTOR%20DE%20APOYO%20TECNICO%20EN%20CONTAMINACION%20AMBIENTAL%203554.htm" TargetMode="External"/><Relationship Id="rId15" Type="http://schemas.openxmlformats.org/officeDocument/2006/relationships/hyperlink" Target="http://transparencia.profepa.gob.mx/Transparencia/TransparenciaDGP/PERFILES%20DE%20PUESTO/perfiles%20organigramas/direccion%20general%20de%20asistencia%20tecnica%20industrial/JEFE%20DE%20DEPARTAMENTO%20DE%20INSPECCION%20EN%20EL%20ESTADO%20DE%20TABASCO%203686.htm" TargetMode="External"/><Relationship Id="rId23" Type="http://schemas.openxmlformats.org/officeDocument/2006/relationships/hyperlink" Target="http://transparencia.profepa.gob.mx/Transparencia/TransparenciaDGP/PERFILES%20DE%20PUESTO/perfiles%20organigramas/direccion%20general%20de%20asistencia%20tecnica%20industrial/JEFE%20DE%20DEPARTAMENTO%20DE%20SEGUIMIENTO%20A%20PROGRAMAS%205728.htm" TargetMode="External"/><Relationship Id="rId10" Type="http://schemas.openxmlformats.org/officeDocument/2006/relationships/image" Target="../media/image1.png"/><Relationship Id="rId19" Type="http://schemas.openxmlformats.org/officeDocument/2006/relationships/hyperlink" Target="http://transparencia.profepa.gob.mx/Transparencia/TransparenciaDGP/PERFILES%20DE%20PUESTO/perfiles%20organigramas/direccion%20general%20de%20asistencia%20tecnica%20industrial/JEFE%20DE%20DEPARTAMENTO%20DE%20MUESTREO%20DE%20RESIDUOS%20PELIGROSOS%205700.htm" TargetMode="External"/><Relationship Id="rId4" Type="http://schemas.openxmlformats.org/officeDocument/2006/relationships/hyperlink" Target="http://transparencia.profepa.gob.mx/Transparencia/TransparenciaDGP/PERFILES%20DE%20PUESTO/perfiles%20organigramas/direccion%20general%20de%20asistencia%20tecnica%20industrial/DIRECTOR%20DE%20ASEGURAMIENTO%20Y%20CONTROL%20DE%20CALIDAD%203538.htm" TargetMode="External"/><Relationship Id="rId9" Type="http://schemas.openxmlformats.org/officeDocument/2006/relationships/hyperlink" Target="http://transparencia.profepa.gob.mx/Transparencia/TransparenciaDGP/ORGANIGRAMA/INSPECCION_INDUSTRIAL/INSPECCION_INDUSTRIAL.pdf" TargetMode="External"/><Relationship Id="rId14" Type="http://schemas.openxmlformats.org/officeDocument/2006/relationships/hyperlink" Target="http://transparencia.profepa.gob.mx/Transparencia/TransparenciaDGP/PERFILES%20DE%20PUESTO/perfiles%20organigramas/direccion%20general%20de%20asistencia%20tecnica%20industrial/JEFE%20DE%20DEPARTAMENTO%20DE%20CONTROL%20DE%20CALIDAD%20DE%20LABORATORIOS%203588.htm" TargetMode="External"/><Relationship Id="rId22" Type="http://schemas.openxmlformats.org/officeDocument/2006/relationships/hyperlink" Target="http://transparencia.profepa.gob.mx/Transparencia/TransparenciaDGP/PERFILES%20DE%20PUESTO/perfiles%20organigramas/direccion%20general%20de%20asistencia%20tecnica%20industrial/COORDINADOR%20DE%20CONTAMINACION%20ATMOSFERICA%20E%20IMPACTO%20AMBIENTAL%205844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73 Forma libre"/>
          <p:cNvSpPr/>
          <p:nvPr/>
        </p:nvSpPr>
        <p:spPr>
          <a:xfrm>
            <a:off x="6311309" y="1758022"/>
            <a:ext cx="2518902" cy="116474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Asistencia Técnica Industrial</a:t>
            </a:r>
          </a:p>
        </p:txBody>
      </p:sp>
      <p:sp>
        <p:nvSpPr>
          <p:cNvPr id="76" name="75 CuadroTexto"/>
          <p:cNvSpPr txBox="1"/>
          <p:nvPr/>
        </p:nvSpPr>
        <p:spPr>
          <a:xfrm>
            <a:off x="6335426" y="2705450"/>
            <a:ext cx="544607" cy="19116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K11</a:t>
            </a:r>
          </a:p>
        </p:txBody>
      </p:sp>
      <p:sp>
        <p:nvSpPr>
          <p:cNvPr id="77" name="76 CuadroTexto">
            <a:hlinkClick r:id="rId2"/>
          </p:cNvPr>
          <p:cNvSpPr txBox="1"/>
          <p:nvPr/>
        </p:nvSpPr>
        <p:spPr>
          <a:xfrm>
            <a:off x="8349720" y="272733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3"/>
              </a:rPr>
              <a:t>3460</a:t>
            </a:r>
            <a:endParaRPr lang="es-MX" dirty="0"/>
          </a:p>
        </p:txBody>
      </p:sp>
      <p:cxnSp>
        <p:nvCxnSpPr>
          <p:cNvPr id="78" name="77 Conector recto"/>
          <p:cNvCxnSpPr/>
          <p:nvPr/>
        </p:nvCxnSpPr>
        <p:spPr>
          <a:xfrm flipV="1">
            <a:off x="2988444" y="3456459"/>
            <a:ext cx="993710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>
            <a:off x="12944565" y="3430865"/>
            <a:ext cx="1" cy="50740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124 Forma libre"/>
          <p:cNvSpPr/>
          <p:nvPr/>
        </p:nvSpPr>
        <p:spPr>
          <a:xfrm>
            <a:off x="1910016" y="3990150"/>
            <a:ext cx="2156856" cy="106718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Aseguramiento y Control de Calidad</a:t>
            </a:r>
          </a:p>
        </p:txBody>
      </p:sp>
      <p:sp>
        <p:nvSpPr>
          <p:cNvPr id="129" name="128 CuadroTexto"/>
          <p:cNvSpPr txBox="1"/>
          <p:nvPr/>
        </p:nvSpPr>
        <p:spPr>
          <a:xfrm>
            <a:off x="1910016" y="4851492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131" name="130 CuadroTexto"/>
          <p:cNvSpPr txBox="1"/>
          <p:nvPr/>
        </p:nvSpPr>
        <p:spPr>
          <a:xfrm>
            <a:off x="3587022" y="486695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3538</a:t>
            </a:r>
            <a:endParaRPr lang="es-MX" dirty="0"/>
          </a:p>
        </p:txBody>
      </p:sp>
      <p:sp>
        <p:nvSpPr>
          <p:cNvPr id="132" name="131 Forma libre"/>
          <p:cNvSpPr/>
          <p:nvPr/>
        </p:nvSpPr>
        <p:spPr>
          <a:xfrm>
            <a:off x="11952037" y="3938274"/>
            <a:ext cx="2156856" cy="104271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Apoyo Técnico en Contaminación Ambiental</a:t>
            </a:r>
          </a:p>
        </p:txBody>
      </p:sp>
      <p:sp>
        <p:nvSpPr>
          <p:cNvPr id="133" name="132 CuadroTexto"/>
          <p:cNvSpPr txBox="1"/>
          <p:nvPr/>
        </p:nvSpPr>
        <p:spPr>
          <a:xfrm>
            <a:off x="11956450" y="4800234"/>
            <a:ext cx="417693" cy="18075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135" name="134 CuadroTexto">
            <a:hlinkClick r:id="rId5"/>
          </p:cNvPr>
          <p:cNvSpPr txBox="1"/>
          <p:nvPr/>
        </p:nvSpPr>
        <p:spPr>
          <a:xfrm>
            <a:off x="13642640" y="481171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6"/>
              </a:rPr>
              <a:t>3554</a:t>
            </a:r>
            <a:endParaRPr lang="es-MX" dirty="0"/>
          </a:p>
        </p:txBody>
      </p:sp>
      <p:cxnSp>
        <p:nvCxnSpPr>
          <p:cNvPr id="145" name="144 Conector recto"/>
          <p:cNvCxnSpPr>
            <a:cxnSpLocks/>
          </p:cNvCxnSpPr>
          <p:nvPr/>
        </p:nvCxnSpPr>
        <p:spPr>
          <a:xfrm>
            <a:off x="7642283" y="2896614"/>
            <a:ext cx="0" cy="76328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0" name="159 Forma libre"/>
          <p:cNvSpPr/>
          <p:nvPr/>
        </p:nvSpPr>
        <p:spPr>
          <a:xfrm>
            <a:off x="6563855" y="3938274"/>
            <a:ext cx="2156856" cy="10832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Evaluación y Seguimiento de Programas</a:t>
            </a:r>
          </a:p>
        </p:txBody>
      </p:sp>
      <p:sp>
        <p:nvSpPr>
          <p:cNvPr id="163" name="162 CuadroTexto"/>
          <p:cNvSpPr txBox="1"/>
          <p:nvPr/>
        </p:nvSpPr>
        <p:spPr>
          <a:xfrm>
            <a:off x="6556934" y="4832061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164" name="163 CuadroTexto"/>
          <p:cNvSpPr txBox="1"/>
          <p:nvPr/>
        </p:nvSpPr>
        <p:spPr>
          <a:xfrm>
            <a:off x="8254458" y="481171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7"/>
              </a:rPr>
              <a:t>3539</a:t>
            </a:r>
            <a:endParaRPr lang="es-MX" dirty="0"/>
          </a:p>
        </p:txBody>
      </p:sp>
      <p:cxnSp>
        <p:nvCxnSpPr>
          <p:cNvPr id="168" name="167 Conector recto"/>
          <p:cNvCxnSpPr/>
          <p:nvPr/>
        </p:nvCxnSpPr>
        <p:spPr>
          <a:xfrm>
            <a:off x="2988444" y="3456459"/>
            <a:ext cx="0" cy="4818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886788" y="576139"/>
            <a:ext cx="8822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Asistencia Técnica Industrial</a:t>
            </a:r>
          </a:p>
        </p:txBody>
      </p:sp>
      <p:sp>
        <p:nvSpPr>
          <p:cNvPr id="213" name="26 Botón de acción: Inicio">
            <a:hlinkClick r:id="rId8" highlightClick="1"/>
          </p:cNvPr>
          <p:cNvSpPr/>
          <p:nvPr/>
        </p:nvSpPr>
        <p:spPr>
          <a:xfrm>
            <a:off x="384577" y="9709720"/>
            <a:ext cx="619648" cy="504056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14" name="27 Botón de acción: Hacia atrás o Anterior">
            <a:hlinkClick r:id="rId9" highlightClick="1"/>
          </p:cNvPr>
          <p:cNvSpPr/>
          <p:nvPr/>
        </p:nvSpPr>
        <p:spPr>
          <a:xfrm>
            <a:off x="1097881" y="9721154"/>
            <a:ext cx="525654" cy="492621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grpSp>
        <p:nvGrpSpPr>
          <p:cNvPr id="87" name="131 Grupo">
            <a:extLst>
              <a:ext uri="{FF2B5EF4-FFF2-40B4-BE49-F238E27FC236}">
                <a16:creationId xmlns:a16="http://schemas.microsoft.com/office/drawing/2014/main" xmlns="" id="{7B4E2E0F-2FBE-409C-83E9-F9B308D665FB}"/>
              </a:ext>
            </a:extLst>
          </p:cNvPr>
          <p:cNvGrpSpPr/>
          <p:nvPr/>
        </p:nvGrpSpPr>
        <p:grpSpPr>
          <a:xfrm>
            <a:off x="0" y="0"/>
            <a:ext cx="16202025" cy="10801350"/>
            <a:chOff x="-3176" y="0"/>
            <a:chExt cx="15497539" cy="9001125"/>
          </a:xfrm>
        </p:grpSpPr>
        <p:pic>
          <p:nvPicPr>
            <p:cNvPr id="88" name="Picture 2">
              <a:extLst>
                <a:ext uri="{FF2B5EF4-FFF2-40B4-BE49-F238E27FC236}">
                  <a16:creationId xmlns:a16="http://schemas.microsoft.com/office/drawing/2014/main" xmlns="" id="{7810CC3E-48BF-4345-A8DE-7EF88989E8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9" name="Picture 6">
              <a:extLst>
                <a:ext uri="{FF2B5EF4-FFF2-40B4-BE49-F238E27FC236}">
                  <a16:creationId xmlns:a16="http://schemas.microsoft.com/office/drawing/2014/main" xmlns="" id="{DC740C96-9E03-4232-AAF9-26DEAC3069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0" name="Picture 8">
              <a:extLst>
                <a:ext uri="{FF2B5EF4-FFF2-40B4-BE49-F238E27FC236}">
                  <a16:creationId xmlns:a16="http://schemas.microsoft.com/office/drawing/2014/main" xmlns="" id="{23BD6BD7-7904-4450-87CB-ABF77DEE52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" name="Picture 6">
              <a:extLst>
                <a:ext uri="{FF2B5EF4-FFF2-40B4-BE49-F238E27FC236}">
                  <a16:creationId xmlns:a16="http://schemas.microsoft.com/office/drawing/2014/main" xmlns="" id="{BC2EC9D4-29E0-4ACE-89DF-9C3BC7F189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2" name="Picture 11">
              <a:extLst>
                <a:ext uri="{FF2B5EF4-FFF2-40B4-BE49-F238E27FC236}">
                  <a16:creationId xmlns:a16="http://schemas.microsoft.com/office/drawing/2014/main" xmlns="" id="{6EA7441B-C918-43F5-AB76-2BDB3FB4086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3" name="80 Conector recto">
            <a:extLst>
              <a:ext uri="{FF2B5EF4-FFF2-40B4-BE49-F238E27FC236}">
                <a16:creationId xmlns:a16="http://schemas.microsoft.com/office/drawing/2014/main" xmlns="" id="{BED4AB55-C0EF-43F6-9CEA-A98D51C47B5F}"/>
              </a:ext>
            </a:extLst>
          </p:cNvPr>
          <p:cNvCxnSpPr>
            <a:cxnSpLocks/>
          </p:cNvCxnSpPr>
          <p:nvPr/>
        </p:nvCxnSpPr>
        <p:spPr>
          <a:xfrm>
            <a:off x="7642283" y="3533869"/>
            <a:ext cx="0" cy="4044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80 Conector recto">
            <a:extLst>
              <a:ext uri="{FF2B5EF4-FFF2-40B4-BE49-F238E27FC236}">
                <a16:creationId xmlns:a16="http://schemas.microsoft.com/office/drawing/2014/main" xmlns="" id="{FA4382BE-B5BA-42C4-8A9A-64A54E5B360C}"/>
              </a:ext>
            </a:extLst>
          </p:cNvPr>
          <p:cNvCxnSpPr>
            <a:cxnSpLocks/>
          </p:cNvCxnSpPr>
          <p:nvPr/>
        </p:nvCxnSpPr>
        <p:spPr>
          <a:xfrm>
            <a:off x="2988444" y="5057337"/>
            <a:ext cx="0" cy="5534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77 Conector recto">
            <a:extLst>
              <a:ext uri="{FF2B5EF4-FFF2-40B4-BE49-F238E27FC236}">
                <a16:creationId xmlns:a16="http://schemas.microsoft.com/office/drawing/2014/main" xmlns="" id="{8339E803-7F19-4DB6-B914-83630E3302F3}"/>
              </a:ext>
            </a:extLst>
          </p:cNvPr>
          <p:cNvCxnSpPr>
            <a:cxnSpLocks/>
          </p:cNvCxnSpPr>
          <p:nvPr/>
        </p:nvCxnSpPr>
        <p:spPr>
          <a:xfrm>
            <a:off x="1097880" y="5622101"/>
            <a:ext cx="3834780" cy="213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80 Conector recto">
            <a:extLst>
              <a:ext uri="{FF2B5EF4-FFF2-40B4-BE49-F238E27FC236}">
                <a16:creationId xmlns:a16="http://schemas.microsoft.com/office/drawing/2014/main" xmlns="" id="{E782648E-6D50-4BE4-B9ED-3111F9C3D9CB}"/>
              </a:ext>
            </a:extLst>
          </p:cNvPr>
          <p:cNvCxnSpPr>
            <a:cxnSpLocks/>
          </p:cNvCxnSpPr>
          <p:nvPr/>
        </p:nvCxnSpPr>
        <p:spPr>
          <a:xfrm flipH="1">
            <a:off x="1097881" y="5622100"/>
            <a:ext cx="1" cy="20161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80 Conector recto">
            <a:extLst>
              <a:ext uri="{FF2B5EF4-FFF2-40B4-BE49-F238E27FC236}">
                <a16:creationId xmlns:a16="http://schemas.microsoft.com/office/drawing/2014/main" xmlns="" id="{59522616-B9D2-4558-A0DF-ECFD265EB340}"/>
              </a:ext>
            </a:extLst>
          </p:cNvPr>
          <p:cNvCxnSpPr>
            <a:cxnSpLocks/>
          </p:cNvCxnSpPr>
          <p:nvPr/>
        </p:nvCxnSpPr>
        <p:spPr>
          <a:xfrm>
            <a:off x="2988444" y="5334079"/>
            <a:ext cx="0" cy="23041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80 Conector recto">
            <a:extLst>
              <a:ext uri="{FF2B5EF4-FFF2-40B4-BE49-F238E27FC236}">
                <a16:creationId xmlns:a16="http://schemas.microsoft.com/office/drawing/2014/main" xmlns="" id="{19456E04-E4BB-449A-936E-55E7B9C2692E}"/>
              </a:ext>
            </a:extLst>
          </p:cNvPr>
          <p:cNvCxnSpPr>
            <a:cxnSpLocks/>
          </p:cNvCxnSpPr>
          <p:nvPr/>
        </p:nvCxnSpPr>
        <p:spPr>
          <a:xfrm>
            <a:off x="4932660" y="5643406"/>
            <a:ext cx="0" cy="19948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159 Forma libre">
            <a:extLst>
              <a:ext uri="{FF2B5EF4-FFF2-40B4-BE49-F238E27FC236}">
                <a16:creationId xmlns:a16="http://schemas.microsoft.com/office/drawing/2014/main" xmlns="" id="{F3DFD056-E6C9-4F7B-892A-01E3FD2BB7BF}"/>
              </a:ext>
            </a:extLst>
          </p:cNvPr>
          <p:cNvSpPr/>
          <p:nvPr/>
        </p:nvSpPr>
        <p:spPr>
          <a:xfrm>
            <a:off x="308711" y="7616931"/>
            <a:ext cx="1717650" cy="103798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Control de Calidad de Laboratorios</a:t>
            </a:r>
          </a:p>
        </p:txBody>
      </p:sp>
      <p:sp>
        <p:nvSpPr>
          <p:cNvPr id="39" name="159 Forma libre">
            <a:extLst>
              <a:ext uri="{FF2B5EF4-FFF2-40B4-BE49-F238E27FC236}">
                <a16:creationId xmlns:a16="http://schemas.microsoft.com/office/drawing/2014/main" xmlns="" id="{85E60CD3-1646-4B14-93DA-2443E3F256F0}"/>
              </a:ext>
            </a:extLst>
          </p:cNvPr>
          <p:cNvSpPr/>
          <p:nvPr/>
        </p:nvSpPr>
        <p:spPr>
          <a:xfrm>
            <a:off x="2169229" y="7638256"/>
            <a:ext cx="1732757" cy="101666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Inspecciones en el Edo. De Tabasco</a:t>
            </a:r>
          </a:p>
        </p:txBody>
      </p:sp>
      <p:sp>
        <p:nvSpPr>
          <p:cNvPr id="40" name="159 Forma libre">
            <a:extLst>
              <a:ext uri="{FF2B5EF4-FFF2-40B4-BE49-F238E27FC236}">
                <a16:creationId xmlns:a16="http://schemas.microsoft.com/office/drawing/2014/main" xmlns="" id="{EAABEB3B-1640-49B6-8585-7BB724BD900B}"/>
              </a:ext>
            </a:extLst>
          </p:cNvPr>
          <p:cNvSpPr/>
          <p:nvPr/>
        </p:nvSpPr>
        <p:spPr>
          <a:xfrm>
            <a:off x="4066872" y="7640755"/>
            <a:ext cx="1877316" cy="99033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Aseguramiento de Calidad de Laboratorio ZMVM</a:t>
            </a:r>
          </a:p>
        </p:txBody>
      </p:sp>
      <p:sp>
        <p:nvSpPr>
          <p:cNvPr id="42" name="162 CuadroTexto">
            <a:extLst>
              <a:ext uri="{FF2B5EF4-FFF2-40B4-BE49-F238E27FC236}">
                <a16:creationId xmlns:a16="http://schemas.microsoft.com/office/drawing/2014/main" xmlns="" id="{42D6F7AE-D15B-468C-BECE-DE57250A7471}"/>
              </a:ext>
            </a:extLst>
          </p:cNvPr>
          <p:cNvSpPr txBox="1"/>
          <p:nvPr/>
        </p:nvSpPr>
        <p:spPr>
          <a:xfrm>
            <a:off x="340017" y="8465683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4" name="163 CuadroTexto">
            <a:hlinkClick r:id="rId14"/>
            <a:extLst>
              <a:ext uri="{FF2B5EF4-FFF2-40B4-BE49-F238E27FC236}">
                <a16:creationId xmlns:a16="http://schemas.microsoft.com/office/drawing/2014/main" xmlns="" id="{FAB9C9B5-F7E4-4616-A890-AC994207469F}"/>
              </a:ext>
            </a:extLst>
          </p:cNvPr>
          <p:cNvSpPr txBox="1"/>
          <p:nvPr/>
        </p:nvSpPr>
        <p:spPr>
          <a:xfrm>
            <a:off x="1538090" y="843528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3588</a:t>
            </a:r>
            <a:endParaRPr lang="es-MX" dirty="0"/>
          </a:p>
        </p:txBody>
      </p:sp>
      <p:sp>
        <p:nvSpPr>
          <p:cNvPr id="45" name="163 CuadroTexto">
            <a:extLst>
              <a:ext uri="{FF2B5EF4-FFF2-40B4-BE49-F238E27FC236}">
                <a16:creationId xmlns:a16="http://schemas.microsoft.com/office/drawing/2014/main" xmlns="" id="{25995E8F-2F6F-4A02-B76C-31E95126B032}"/>
              </a:ext>
            </a:extLst>
          </p:cNvPr>
          <p:cNvSpPr txBox="1"/>
          <p:nvPr/>
        </p:nvSpPr>
        <p:spPr>
          <a:xfrm>
            <a:off x="3420535" y="846181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5"/>
              </a:rPr>
              <a:t>3686</a:t>
            </a:r>
            <a:endParaRPr lang="es-MX" dirty="0"/>
          </a:p>
        </p:txBody>
      </p:sp>
      <p:sp>
        <p:nvSpPr>
          <p:cNvPr id="46" name="162 CuadroTexto">
            <a:extLst>
              <a:ext uri="{FF2B5EF4-FFF2-40B4-BE49-F238E27FC236}">
                <a16:creationId xmlns:a16="http://schemas.microsoft.com/office/drawing/2014/main" xmlns="" id="{AE30491D-8ECC-41B8-B851-A477094F0FF1}"/>
              </a:ext>
            </a:extLst>
          </p:cNvPr>
          <p:cNvSpPr txBox="1"/>
          <p:nvPr/>
        </p:nvSpPr>
        <p:spPr>
          <a:xfrm>
            <a:off x="2195777" y="8475419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7" name="162 CuadroTexto">
            <a:extLst>
              <a:ext uri="{FF2B5EF4-FFF2-40B4-BE49-F238E27FC236}">
                <a16:creationId xmlns:a16="http://schemas.microsoft.com/office/drawing/2014/main" xmlns="" id="{4FCD3BC3-5A2B-415D-A5F1-522A1998EB8F}"/>
              </a:ext>
            </a:extLst>
          </p:cNvPr>
          <p:cNvSpPr txBox="1"/>
          <p:nvPr/>
        </p:nvSpPr>
        <p:spPr>
          <a:xfrm>
            <a:off x="4070273" y="8475418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8" name="163 CuadroTexto">
            <a:extLst>
              <a:ext uri="{FF2B5EF4-FFF2-40B4-BE49-F238E27FC236}">
                <a16:creationId xmlns:a16="http://schemas.microsoft.com/office/drawing/2014/main" xmlns="" id="{45E3F896-ACFD-4456-B1E4-869EC0AFFCF2}"/>
              </a:ext>
            </a:extLst>
          </p:cNvPr>
          <p:cNvSpPr txBox="1"/>
          <p:nvPr/>
        </p:nvSpPr>
        <p:spPr>
          <a:xfrm>
            <a:off x="5477935" y="843528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16"/>
              </a:rPr>
              <a:t>3566</a:t>
            </a:r>
            <a:endParaRPr lang="es-MX" dirty="0"/>
          </a:p>
        </p:txBody>
      </p:sp>
      <p:sp>
        <p:nvSpPr>
          <p:cNvPr id="57" name="159 Forma libre">
            <a:extLst>
              <a:ext uri="{FF2B5EF4-FFF2-40B4-BE49-F238E27FC236}">
                <a16:creationId xmlns:a16="http://schemas.microsoft.com/office/drawing/2014/main" xmlns="" id="{3E371290-5D83-49BB-AA82-DCBD0DC594A0}"/>
              </a:ext>
            </a:extLst>
          </p:cNvPr>
          <p:cNvSpPr/>
          <p:nvPr/>
        </p:nvSpPr>
        <p:spPr>
          <a:xfrm>
            <a:off x="5140515" y="5643405"/>
            <a:ext cx="2009970" cy="102084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Evaluación de Programas</a:t>
            </a:r>
          </a:p>
        </p:txBody>
      </p:sp>
      <p:sp>
        <p:nvSpPr>
          <p:cNvPr id="58" name="159 Forma libre">
            <a:extLst>
              <a:ext uri="{FF2B5EF4-FFF2-40B4-BE49-F238E27FC236}">
                <a16:creationId xmlns:a16="http://schemas.microsoft.com/office/drawing/2014/main" xmlns="" id="{036E5440-8147-4083-AF28-D6BEA0DBBCF1}"/>
              </a:ext>
            </a:extLst>
          </p:cNvPr>
          <p:cNvSpPr/>
          <p:nvPr/>
        </p:nvSpPr>
        <p:spPr>
          <a:xfrm>
            <a:off x="10058291" y="7604536"/>
            <a:ext cx="1739238" cy="96959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Muestreo de Residuos Peligrosos</a:t>
            </a:r>
          </a:p>
        </p:txBody>
      </p:sp>
      <p:sp>
        <p:nvSpPr>
          <p:cNvPr id="59" name="159 Forma libre">
            <a:extLst>
              <a:ext uri="{FF2B5EF4-FFF2-40B4-BE49-F238E27FC236}">
                <a16:creationId xmlns:a16="http://schemas.microsoft.com/office/drawing/2014/main" xmlns="" id="{164367C7-A166-4D62-81CA-174AF06193B3}"/>
              </a:ext>
            </a:extLst>
          </p:cNvPr>
          <p:cNvSpPr/>
          <p:nvPr/>
        </p:nvSpPr>
        <p:spPr>
          <a:xfrm>
            <a:off x="7947639" y="5632631"/>
            <a:ext cx="1987049" cy="104938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Seguimiento a Programas</a:t>
            </a:r>
          </a:p>
        </p:txBody>
      </p:sp>
      <p:cxnSp>
        <p:nvCxnSpPr>
          <p:cNvPr id="63" name="77 Conector recto">
            <a:extLst>
              <a:ext uri="{FF2B5EF4-FFF2-40B4-BE49-F238E27FC236}">
                <a16:creationId xmlns:a16="http://schemas.microsoft.com/office/drawing/2014/main" xmlns="" id="{47F05F36-0559-477D-B752-746752147EF7}"/>
              </a:ext>
            </a:extLst>
          </p:cNvPr>
          <p:cNvCxnSpPr>
            <a:cxnSpLocks/>
          </p:cNvCxnSpPr>
          <p:nvPr/>
        </p:nvCxnSpPr>
        <p:spPr>
          <a:xfrm>
            <a:off x="6218940" y="5278624"/>
            <a:ext cx="2722223" cy="153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80 Conector recto">
            <a:extLst>
              <a:ext uri="{FF2B5EF4-FFF2-40B4-BE49-F238E27FC236}">
                <a16:creationId xmlns:a16="http://schemas.microsoft.com/office/drawing/2014/main" xmlns="" id="{21FE5FF1-91C4-46F9-BAD2-7B9F96FBB7A5}"/>
              </a:ext>
            </a:extLst>
          </p:cNvPr>
          <p:cNvCxnSpPr>
            <a:cxnSpLocks/>
          </p:cNvCxnSpPr>
          <p:nvPr/>
        </p:nvCxnSpPr>
        <p:spPr>
          <a:xfrm>
            <a:off x="6218940" y="5278624"/>
            <a:ext cx="0" cy="3909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80 Conector recto">
            <a:extLst>
              <a:ext uri="{FF2B5EF4-FFF2-40B4-BE49-F238E27FC236}">
                <a16:creationId xmlns:a16="http://schemas.microsoft.com/office/drawing/2014/main" xmlns="" id="{52184D14-A750-4402-ACF8-810126493F79}"/>
              </a:ext>
            </a:extLst>
          </p:cNvPr>
          <p:cNvCxnSpPr>
            <a:cxnSpLocks/>
          </p:cNvCxnSpPr>
          <p:nvPr/>
        </p:nvCxnSpPr>
        <p:spPr>
          <a:xfrm flipH="1">
            <a:off x="8941163" y="5309244"/>
            <a:ext cx="2107" cy="3233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80 Conector recto">
            <a:extLst>
              <a:ext uri="{FF2B5EF4-FFF2-40B4-BE49-F238E27FC236}">
                <a16:creationId xmlns:a16="http://schemas.microsoft.com/office/drawing/2014/main" xmlns="" id="{094C18BA-15DA-4D42-87CA-12A7AB45C3F5}"/>
              </a:ext>
            </a:extLst>
          </p:cNvPr>
          <p:cNvCxnSpPr>
            <a:cxnSpLocks/>
          </p:cNvCxnSpPr>
          <p:nvPr/>
        </p:nvCxnSpPr>
        <p:spPr>
          <a:xfrm>
            <a:off x="7642283" y="5001882"/>
            <a:ext cx="0" cy="25969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162 CuadroTexto">
            <a:extLst>
              <a:ext uri="{FF2B5EF4-FFF2-40B4-BE49-F238E27FC236}">
                <a16:creationId xmlns:a16="http://schemas.microsoft.com/office/drawing/2014/main" xmlns="" id="{204AC25C-2A40-4BF6-856F-C7006B067AC1}"/>
              </a:ext>
            </a:extLst>
          </p:cNvPr>
          <p:cNvSpPr txBox="1"/>
          <p:nvPr/>
        </p:nvSpPr>
        <p:spPr>
          <a:xfrm>
            <a:off x="10085722" y="8390411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79" name="162 CuadroTexto">
            <a:extLst>
              <a:ext uri="{FF2B5EF4-FFF2-40B4-BE49-F238E27FC236}">
                <a16:creationId xmlns:a16="http://schemas.microsoft.com/office/drawing/2014/main" xmlns="" id="{D4A4A145-890E-40F7-B270-96DE821F6A6D}"/>
              </a:ext>
            </a:extLst>
          </p:cNvPr>
          <p:cNvSpPr txBox="1"/>
          <p:nvPr/>
        </p:nvSpPr>
        <p:spPr>
          <a:xfrm>
            <a:off x="7956996" y="6506728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80" name="162 CuadroTexto">
            <a:extLst>
              <a:ext uri="{FF2B5EF4-FFF2-40B4-BE49-F238E27FC236}">
                <a16:creationId xmlns:a16="http://schemas.microsoft.com/office/drawing/2014/main" xmlns="" id="{13C67DAC-B6EF-4D65-AD6D-209EA756569C}"/>
              </a:ext>
            </a:extLst>
          </p:cNvPr>
          <p:cNvSpPr txBox="1"/>
          <p:nvPr/>
        </p:nvSpPr>
        <p:spPr>
          <a:xfrm>
            <a:off x="6617792" y="6472977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7"/>
              </a:rPr>
              <a:t>5843</a:t>
            </a:r>
            <a:endParaRPr lang="es-MX" dirty="0"/>
          </a:p>
        </p:txBody>
      </p:sp>
      <p:sp>
        <p:nvSpPr>
          <p:cNvPr id="82" name="162 CuadroTexto">
            <a:extLst>
              <a:ext uri="{FF2B5EF4-FFF2-40B4-BE49-F238E27FC236}">
                <a16:creationId xmlns:a16="http://schemas.microsoft.com/office/drawing/2014/main" xmlns="" id="{7147737E-A005-4E02-B903-B92BD553CD40}"/>
              </a:ext>
            </a:extLst>
          </p:cNvPr>
          <p:cNvSpPr txBox="1"/>
          <p:nvPr/>
        </p:nvSpPr>
        <p:spPr>
          <a:xfrm>
            <a:off x="9410040" y="6479475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8"/>
              </a:rPr>
              <a:t>5838</a:t>
            </a:r>
            <a:endParaRPr lang="es-MX" dirty="0"/>
          </a:p>
        </p:txBody>
      </p:sp>
      <p:sp>
        <p:nvSpPr>
          <p:cNvPr id="83" name="162 CuadroTexto">
            <a:extLst>
              <a:ext uri="{FF2B5EF4-FFF2-40B4-BE49-F238E27FC236}">
                <a16:creationId xmlns:a16="http://schemas.microsoft.com/office/drawing/2014/main" xmlns="" id="{BA659F51-8F47-41D7-B435-E55061FAD22E}"/>
              </a:ext>
            </a:extLst>
          </p:cNvPr>
          <p:cNvSpPr txBox="1"/>
          <p:nvPr/>
        </p:nvSpPr>
        <p:spPr>
          <a:xfrm>
            <a:off x="11301677" y="8399420"/>
            <a:ext cx="495852" cy="15995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19"/>
              </a:rPr>
              <a:t>5700</a:t>
            </a:r>
            <a:endParaRPr lang="es-MX" dirty="0" smtClean="0"/>
          </a:p>
        </p:txBody>
      </p:sp>
      <p:cxnSp>
        <p:nvCxnSpPr>
          <p:cNvPr id="84" name="77 Conector recto">
            <a:extLst>
              <a:ext uri="{FF2B5EF4-FFF2-40B4-BE49-F238E27FC236}">
                <a16:creationId xmlns:a16="http://schemas.microsoft.com/office/drawing/2014/main" xmlns="" id="{CBFD5E5C-BE3E-4DE4-84AB-98EEBA17FD31}"/>
              </a:ext>
            </a:extLst>
          </p:cNvPr>
          <p:cNvCxnSpPr>
            <a:cxnSpLocks/>
          </p:cNvCxnSpPr>
          <p:nvPr/>
        </p:nvCxnSpPr>
        <p:spPr>
          <a:xfrm flipV="1">
            <a:off x="10981332" y="5265509"/>
            <a:ext cx="4062611" cy="2098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80 Conector recto">
            <a:extLst>
              <a:ext uri="{FF2B5EF4-FFF2-40B4-BE49-F238E27FC236}">
                <a16:creationId xmlns:a16="http://schemas.microsoft.com/office/drawing/2014/main" xmlns="" id="{F23B8EC9-E32E-4D95-A71C-14D08D2D3999}"/>
              </a:ext>
            </a:extLst>
          </p:cNvPr>
          <p:cNvCxnSpPr>
            <a:cxnSpLocks/>
          </p:cNvCxnSpPr>
          <p:nvPr/>
        </p:nvCxnSpPr>
        <p:spPr>
          <a:xfrm>
            <a:off x="13038365" y="4951824"/>
            <a:ext cx="0" cy="7177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80 Conector recto">
            <a:extLst>
              <a:ext uri="{FF2B5EF4-FFF2-40B4-BE49-F238E27FC236}">
                <a16:creationId xmlns:a16="http://schemas.microsoft.com/office/drawing/2014/main" xmlns="" id="{F2993B0F-EBAE-42CF-B5A8-2F13F880B337}"/>
              </a:ext>
            </a:extLst>
          </p:cNvPr>
          <p:cNvCxnSpPr>
            <a:cxnSpLocks/>
          </p:cNvCxnSpPr>
          <p:nvPr/>
        </p:nvCxnSpPr>
        <p:spPr>
          <a:xfrm>
            <a:off x="15043943" y="5265509"/>
            <a:ext cx="0" cy="41229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80 Conector recto">
            <a:extLst>
              <a:ext uri="{FF2B5EF4-FFF2-40B4-BE49-F238E27FC236}">
                <a16:creationId xmlns:a16="http://schemas.microsoft.com/office/drawing/2014/main" xmlns="" id="{2B59F960-8813-4C46-99E2-764CED1D3AF5}"/>
              </a:ext>
            </a:extLst>
          </p:cNvPr>
          <p:cNvCxnSpPr>
            <a:cxnSpLocks/>
          </p:cNvCxnSpPr>
          <p:nvPr/>
        </p:nvCxnSpPr>
        <p:spPr>
          <a:xfrm>
            <a:off x="11033341" y="5265510"/>
            <a:ext cx="0" cy="3671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159 Forma libre">
            <a:extLst>
              <a:ext uri="{FF2B5EF4-FFF2-40B4-BE49-F238E27FC236}">
                <a16:creationId xmlns:a16="http://schemas.microsoft.com/office/drawing/2014/main" xmlns="" id="{DA763A0C-7756-4BFA-9317-ABDE201D1BAE}"/>
              </a:ext>
            </a:extLst>
          </p:cNvPr>
          <p:cNvSpPr/>
          <p:nvPr/>
        </p:nvSpPr>
        <p:spPr>
          <a:xfrm>
            <a:off x="10058291" y="5652275"/>
            <a:ext cx="1793860" cy="101197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Control de Residuos Peligrosos</a:t>
            </a:r>
          </a:p>
        </p:txBody>
      </p:sp>
      <p:sp>
        <p:nvSpPr>
          <p:cNvPr id="96" name="159 Forma libre">
            <a:extLst>
              <a:ext uri="{FF2B5EF4-FFF2-40B4-BE49-F238E27FC236}">
                <a16:creationId xmlns:a16="http://schemas.microsoft.com/office/drawing/2014/main" xmlns="" id="{39E44C9F-EA55-44F6-8E16-285D5358F00A}"/>
              </a:ext>
            </a:extLst>
          </p:cNvPr>
          <p:cNvSpPr/>
          <p:nvPr/>
        </p:nvSpPr>
        <p:spPr>
          <a:xfrm>
            <a:off x="12136381" y="5665740"/>
            <a:ext cx="1870100" cy="101197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Suelos Contaminados y Riesgo Ambiental</a:t>
            </a:r>
          </a:p>
        </p:txBody>
      </p:sp>
      <p:sp>
        <p:nvSpPr>
          <p:cNvPr id="97" name="159 Forma libre">
            <a:extLst>
              <a:ext uri="{FF2B5EF4-FFF2-40B4-BE49-F238E27FC236}">
                <a16:creationId xmlns:a16="http://schemas.microsoft.com/office/drawing/2014/main" xmlns="" id="{DEB13A67-51FE-4BE6-BDD8-8FBABB000CC6}"/>
              </a:ext>
            </a:extLst>
          </p:cNvPr>
          <p:cNvSpPr/>
          <p:nvPr/>
        </p:nvSpPr>
        <p:spPr>
          <a:xfrm>
            <a:off x="14200174" y="5679947"/>
            <a:ext cx="1870100" cy="101197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Contaminación Atmosférica e Impacto Ambiental</a:t>
            </a:r>
          </a:p>
        </p:txBody>
      </p:sp>
      <p:sp>
        <p:nvSpPr>
          <p:cNvPr id="99" name="162 CuadroTexto">
            <a:extLst>
              <a:ext uri="{FF2B5EF4-FFF2-40B4-BE49-F238E27FC236}">
                <a16:creationId xmlns:a16="http://schemas.microsoft.com/office/drawing/2014/main" xmlns="" id="{D50D4BF3-BA0F-4DF7-AE67-0886D7E66955}"/>
              </a:ext>
            </a:extLst>
          </p:cNvPr>
          <p:cNvSpPr txBox="1"/>
          <p:nvPr/>
        </p:nvSpPr>
        <p:spPr>
          <a:xfrm>
            <a:off x="5160699" y="6472977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03" name="162 CuadroTexto">
            <a:extLst>
              <a:ext uri="{FF2B5EF4-FFF2-40B4-BE49-F238E27FC236}">
                <a16:creationId xmlns:a16="http://schemas.microsoft.com/office/drawing/2014/main" xmlns="" id="{0C2E064E-BE99-4241-8D51-768BCEDB6652}"/>
              </a:ext>
            </a:extLst>
          </p:cNvPr>
          <p:cNvSpPr txBox="1"/>
          <p:nvPr/>
        </p:nvSpPr>
        <p:spPr>
          <a:xfrm>
            <a:off x="10117990" y="6494237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04" name="162 CuadroTexto">
            <a:extLst>
              <a:ext uri="{FF2B5EF4-FFF2-40B4-BE49-F238E27FC236}">
                <a16:creationId xmlns:a16="http://schemas.microsoft.com/office/drawing/2014/main" xmlns="" id="{78DEF075-2CA2-49E4-8260-5C3AF5DC293E}"/>
              </a:ext>
            </a:extLst>
          </p:cNvPr>
          <p:cNvSpPr txBox="1"/>
          <p:nvPr/>
        </p:nvSpPr>
        <p:spPr>
          <a:xfrm>
            <a:off x="14217903" y="6502693"/>
            <a:ext cx="378853" cy="16155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05" name="162 CuadroTexto">
            <a:extLst>
              <a:ext uri="{FF2B5EF4-FFF2-40B4-BE49-F238E27FC236}">
                <a16:creationId xmlns:a16="http://schemas.microsoft.com/office/drawing/2014/main" xmlns="" id="{B3537A0A-AA15-423B-BCF0-EA57C5E9BD9A}"/>
              </a:ext>
            </a:extLst>
          </p:cNvPr>
          <p:cNvSpPr txBox="1"/>
          <p:nvPr/>
        </p:nvSpPr>
        <p:spPr>
          <a:xfrm>
            <a:off x="13459037" y="6506728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0"/>
              </a:rPr>
              <a:t>5845</a:t>
            </a:r>
            <a:endParaRPr lang="es-MX" dirty="0"/>
          </a:p>
        </p:txBody>
      </p:sp>
      <p:sp>
        <p:nvSpPr>
          <p:cNvPr id="106" name="162 CuadroTexto">
            <a:extLst>
              <a:ext uri="{FF2B5EF4-FFF2-40B4-BE49-F238E27FC236}">
                <a16:creationId xmlns:a16="http://schemas.microsoft.com/office/drawing/2014/main" xmlns="" id="{D3CFEADA-D11E-40BF-B0BF-69F66DAFA1EC}"/>
              </a:ext>
            </a:extLst>
          </p:cNvPr>
          <p:cNvSpPr txBox="1"/>
          <p:nvPr/>
        </p:nvSpPr>
        <p:spPr>
          <a:xfrm>
            <a:off x="12171520" y="6517610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07" name="162 CuadroTexto">
            <a:extLst>
              <a:ext uri="{FF2B5EF4-FFF2-40B4-BE49-F238E27FC236}">
                <a16:creationId xmlns:a16="http://schemas.microsoft.com/office/drawing/2014/main" xmlns="" id="{26BA31B0-8BE4-4805-A2FC-AFADD3621E55}"/>
              </a:ext>
            </a:extLst>
          </p:cNvPr>
          <p:cNvSpPr txBox="1"/>
          <p:nvPr/>
        </p:nvSpPr>
        <p:spPr>
          <a:xfrm>
            <a:off x="11384334" y="6502693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1"/>
              </a:rPr>
              <a:t>5850</a:t>
            </a:r>
            <a:endParaRPr lang="es-MX" dirty="0"/>
          </a:p>
        </p:txBody>
      </p:sp>
      <p:sp>
        <p:nvSpPr>
          <p:cNvPr id="108" name="162 CuadroTexto">
            <a:extLst>
              <a:ext uri="{FF2B5EF4-FFF2-40B4-BE49-F238E27FC236}">
                <a16:creationId xmlns:a16="http://schemas.microsoft.com/office/drawing/2014/main" xmlns="" id="{411D7B7A-57CB-40B9-891B-4CD27DCC5A90}"/>
              </a:ext>
            </a:extLst>
          </p:cNvPr>
          <p:cNvSpPr txBox="1"/>
          <p:nvPr/>
        </p:nvSpPr>
        <p:spPr>
          <a:xfrm>
            <a:off x="15586641" y="6474218"/>
            <a:ext cx="447841" cy="16155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22"/>
              </a:rPr>
              <a:t>5844</a:t>
            </a:r>
            <a:endParaRPr lang="es-MX" dirty="0"/>
          </a:p>
        </p:txBody>
      </p:sp>
      <p:cxnSp>
        <p:nvCxnSpPr>
          <p:cNvPr id="111" name="80 Conector recto">
            <a:extLst>
              <a:ext uri="{FF2B5EF4-FFF2-40B4-BE49-F238E27FC236}">
                <a16:creationId xmlns:a16="http://schemas.microsoft.com/office/drawing/2014/main" xmlns="" id="{44D16F91-0BA3-4D6B-B356-0199AB5C3ACC}"/>
              </a:ext>
            </a:extLst>
          </p:cNvPr>
          <p:cNvCxnSpPr>
            <a:cxnSpLocks/>
          </p:cNvCxnSpPr>
          <p:nvPr/>
        </p:nvCxnSpPr>
        <p:spPr>
          <a:xfrm>
            <a:off x="14078333" y="5198665"/>
            <a:ext cx="0" cy="196500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80 Conector recto">
            <a:extLst>
              <a:ext uri="{FF2B5EF4-FFF2-40B4-BE49-F238E27FC236}">
                <a16:creationId xmlns:a16="http://schemas.microsoft.com/office/drawing/2014/main" xmlns="" id="{5D6DD975-608A-4B1A-BB0B-5D93ADA6E92A}"/>
              </a:ext>
            </a:extLst>
          </p:cNvPr>
          <p:cNvCxnSpPr>
            <a:cxnSpLocks/>
          </p:cNvCxnSpPr>
          <p:nvPr/>
        </p:nvCxnSpPr>
        <p:spPr>
          <a:xfrm>
            <a:off x="12001884" y="5280211"/>
            <a:ext cx="0" cy="18834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159 Forma libre">
            <a:extLst>
              <a:ext uri="{FF2B5EF4-FFF2-40B4-BE49-F238E27FC236}">
                <a16:creationId xmlns:a16="http://schemas.microsoft.com/office/drawing/2014/main" xmlns="" id="{62BBDF88-B930-4A4D-BC40-B9445F066922}"/>
              </a:ext>
            </a:extLst>
          </p:cNvPr>
          <p:cNvSpPr/>
          <p:nvPr/>
        </p:nvSpPr>
        <p:spPr>
          <a:xfrm>
            <a:off x="12100798" y="7633395"/>
            <a:ext cx="1872249" cy="97619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Asesoría Técnica en Suelos Contaminados</a:t>
            </a:r>
          </a:p>
        </p:txBody>
      </p:sp>
      <p:sp>
        <p:nvSpPr>
          <p:cNvPr id="118" name="159 Forma libre">
            <a:extLst>
              <a:ext uri="{FF2B5EF4-FFF2-40B4-BE49-F238E27FC236}">
                <a16:creationId xmlns:a16="http://schemas.microsoft.com/office/drawing/2014/main" xmlns="" id="{5F255BE0-3810-453B-B487-2EFA1EBBB6ED}"/>
              </a:ext>
            </a:extLst>
          </p:cNvPr>
          <p:cNvSpPr/>
          <p:nvPr/>
        </p:nvSpPr>
        <p:spPr>
          <a:xfrm>
            <a:off x="14241993" y="7600477"/>
            <a:ext cx="1828281" cy="99099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Muestreo de Fuentes Fijas</a:t>
            </a:r>
          </a:p>
        </p:txBody>
      </p:sp>
      <p:cxnSp>
        <p:nvCxnSpPr>
          <p:cNvPr id="119" name="77 Conector recto">
            <a:extLst>
              <a:ext uri="{FF2B5EF4-FFF2-40B4-BE49-F238E27FC236}">
                <a16:creationId xmlns:a16="http://schemas.microsoft.com/office/drawing/2014/main" xmlns="" id="{6D6F5FEC-AEAC-4D2A-BE24-EFF1EEDBDB07}"/>
              </a:ext>
            </a:extLst>
          </p:cNvPr>
          <p:cNvCxnSpPr>
            <a:cxnSpLocks/>
          </p:cNvCxnSpPr>
          <p:nvPr/>
        </p:nvCxnSpPr>
        <p:spPr>
          <a:xfrm flipV="1">
            <a:off x="10927910" y="7148756"/>
            <a:ext cx="4288120" cy="149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80 Conector recto">
            <a:extLst>
              <a:ext uri="{FF2B5EF4-FFF2-40B4-BE49-F238E27FC236}">
                <a16:creationId xmlns:a16="http://schemas.microsoft.com/office/drawing/2014/main" xmlns="" id="{55740FB2-D791-437F-A4B8-E59DEB2522BF}"/>
              </a:ext>
            </a:extLst>
          </p:cNvPr>
          <p:cNvCxnSpPr>
            <a:cxnSpLocks/>
          </p:cNvCxnSpPr>
          <p:nvPr/>
        </p:nvCxnSpPr>
        <p:spPr>
          <a:xfrm>
            <a:off x="15216030" y="7163672"/>
            <a:ext cx="0" cy="4352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80 Conector recto">
            <a:extLst>
              <a:ext uri="{FF2B5EF4-FFF2-40B4-BE49-F238E27FC236}">
                <a16:creationId xmlns:a16="http://schemas.microsoft.com/office/drawing/2014/main" xmlns="" id="{35E79837-BD02-42B0-8399-7E041E540614}"/>
              </a:ext>
            </a:extLst>
          </p:cNvPr>
          <p:cNvCxnSpPr>
            <a:cxnSpLocks/>
          </p:cNvCxnSpPr>
          <p:nvPr/>
        </p:nvCxnSpPr>
        <p:spPr>
          <a:xfrm>
            <a:off x="13154579" y="7147438"/>
            <a:ext cx="12794" cy="4694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80 Conector recto">
            <a:extLst>
              <a:ext uri="{FF2B5EF4-FFF2-40B4-BE49-F238E27FC236}">
                <a16:creationId xmlns:a16="http://schemas.microsoft.com/office/drawing/2014/main" xmlns="" id="{34CA8DAE-C1FF-493F-AB03-F1449217320D}"/>
              </a:ext>
            </a:extLst>
          </p:cNvPr>
          <p:cNvCxnSpPr>
            <a:cxnSpLocks/>
          </p:cNvCxnSpPr>
          <p:nvPr/>
        </p:nvCxnSpPr>
        <p:spPr>
          <a:xfrm>
            <a:off x="10947680" y="7163672"/>
            <a:ext cx="0" cy="4352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159 Forma libre">
            <a:extLst>
              <a:ext uri="{FF2B5EF4-FFF2-40B4-BE49-F238E27FC236}">
                <a16:creationId xmlns:a16="http://schemas.microsoft.com/office/drawing/2014/main" xmlns="" id="{D965A58A-15AD-4917-9F97-4937B3A6D5E0}"/>
              </a:ext>
            </a:extLst>
          </p:cNvPr>
          <p:cNvSpPr/>
          <p:nvPr/>
        </p:nvSpPr>
        <p:spPr>
          <a:xfrm>
            <a:off x="6706158" y="7598875"/>
            <a:ext cx="1872249" cy="97619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Seguimiento a Programas</a:t>
            </a:r>
          </a:p>
        </p:txBody>
      </p:sp>
      <p:sp>
        <p:nvSpPr>
          <p:cNvPr id="128" name="162 CuadroTexto">
            <a:extLst>
              <a:ext uri="{FF2B5EF4-FFF2-40B4-BE49-F238E27FC236}">
                <a16:creationId xmlns:a16="http://schemas.microsoft.com/office/drawing/2014/main" xmlns="" id="{FC4EBCBB-C8DA-4A95-BB06-B2308E8C7A0D}"/>
              </a:ext>
            </a:extLst>
          </p:cNvPr>
          <p:cNvSpPr txBox="1"/>
          <p:nvPr/>
        </p:nvSpPr>
        <p:spPr>
          <a:xfrm>
            <a:off x="6721746" y="8395952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130" name="162 CuadroTexto">
            <a:extLst>
              <a:ext uri="{FF2B5EF4-FFF2-40B4-BE49-F238E27FC236}">
                <a16:creationId xmlns:a16="http://schemas.microsoft.com/office/drawing/2014/main" xmlns="" id="{F382BD36-E255-4127-BA93-399CC4231CA8}"/>
              </a:ext>
            </a:extLst>
          </p:cNvPr>
          <p:cNvSpPr txBox="1"/>
          <p:nvPr/>
        </p:nvSpPr>
        <p:spPr>
          <a:xfrm>
            <a:off x="8050230" y="8393734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3"/>
              </a:rPr>
              <a:t>5728</a:t>
            </a:r>
            <a:endParaRPr lang="es-MX" dirty="0"/>
          </a:p>
        </p:txBody>
      </p:sp>
      <p:sp>
        <p:nvSpPr>
          <p:cNvPr id="137" name="162 CuadroTexto">
            <a:extLst>
              <a:ext uri="{FF2B5EF4-FFF2-40B4-BE49-F238E27FC236}">
                <a16:creationId xmlns:a16="http://schemas.microsoft.com/office/drawing/2014/main" xmlns="" id="{4186DA92-5181-4D0A-B45A-534D88F34CA5}"/>
              </a:ext>
            </a:extLst>
          </p:cNvPr>
          <p:cNvSpPr txBox="1"/>
          <p:nvPr/>
        </p:nvSpPr>
        <p:spPr>
          <a:xfrm>
            <a:off x="12126217" y="8444790"/>
            <a:ext cx="495852" cy="15995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138" name="162 CuadroTexto">
            <a:hlinkClick r:id="rId24"/>
            <a:extLst>
              <a:ext uri="{FF2B5EF4-FFF2-40B4-BE49-F238E27FC236}">
                <a16:creationId xmlns:a16="http://schemas.microsoft.com/office/drawing/2014/main" xmlns="" id="{79309FCB-D81A-4708-9092-0873D2D11736}"/>
              </a:ext>
            </a:extLst>
          </p:cNvPr>
          <p:cNvSpPr txBox="1"/>
          <p:nvPr/>
        </p:nvSpPr>
        <p:spPr>
          <a:xfrm>
            <a:off x="13467426" y="8434834"/>
            <a:ext cx="495852" cy="15995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4"/>
              </a:rPr>
              <a:t>5727</a:t>
            </a:r>
            <a:endParaRPr lang="es-MX" dirty="0"/>
          </a:p>
        </p:txBody>
      </p:sp>
      <p:sp>
        <p:nvSpPr>
          <p:cNvPr id="142" name="162 CuadroTexto">
            <a:extLst>
              <a:ext uri="{FF2B5EF4-FFF2-40B4-BE49-F238E27FC236}">
                <a16:creationId xmlns:a16="http://schemas.microsoft.com/office/drawing/2014/main" xmlns="" id="{B9152CF8-B8C5-4CC6-B171-C815D4CFBF99}"/>
              </a:ext>
            </a:extLst>
          </p:cNvPr>
          <p:cNvSpPr txBox="1"/>
          <p:nvPr/>
        </p:nvSpPr>
        <p:spPr>
          <a:xfrm>
            <a:off x="14241993" y="8391289"/>
            <a:ext cx="495852" cy="15995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143" name="162 CuadroTexto">
            <a:extLst>
              <a:ext uri="{FF2B5EF4-FFF2-40B4-BE49-F238E27FC236}">
                <a16:creationId xmlns:a16="http://schemas.microsoft.com/office/drawing/2014/main" xmlns="" id="{D2D4DF4F-DE64-4C4D-876E-2322319D52CC}"/>
              </a:ext>
            </a:extLst>
          </p:cNvPr>
          <p:cNvSpPr txBox="1"/>
          <p:nvPr/>
        </p:nvSpPr>
        <p:spPr>
          <a:xfrm>
            <a:off x="15538630" y="8437828"/>
            <a:ext cx="495852" cy="15995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5"/>
              </a:rPr>
              <a:t>5729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143</Words>
  <Application>Microsoft Office PowerPoint</Application>
  <PresentationFormat>Personalizado</PresentationFormat>
  <Paragraphs>49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38</cp:revision>
  <dcterms:created xsi:type="dcterms:W3CDTF">2017-05-10T16:05:42Z</dcterms:created>
  <dcterms:modified xsi:type="dcterms:W3CDTF">2020-01-20T20:28:32Z</dcterms:modified>
</cp:coreProperties>
</file>