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601575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95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360" y="0"/>
      </p:cViewPr>
      <p:guideLst>
        <p:guide orient="horz" pos="2495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630EA-0E8C-468A-A209-A2CAC91EB4D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685800"/>
            <a:ext cx="5454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C2342-664D-4E46-98A1-BE518BCE42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059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C2342-664D-4E46-98A1-BE518BCE42E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981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460842"/>
            <a:ext cx="10711339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6" y="4488923"/>
            <a:ext cx="882110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89" y="317236"/>
            <a:ext cx="4465245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1" y="317236"/>
            <a:ext cx="13185711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090381"/>
            <a:ext cx="10711339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357525"/>
            <a:ext cx="10711339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0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5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773198"/>
            <a:ext cx="5567884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512182"/>
            <a:ext cx="5567884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773198"/>
            <a:ext cx="55700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512182"/>
            <a:ext cx="55700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1" y="315400"/>
            <a:ext cx="4145832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315402"/>
            <a:ext cx="7044630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1" y="1657675"/>
            <a:ext cx="4145832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8" y="5545139"/>
            <a:ext cx="7560945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8" y="707814"/>
            <a:ext cx="756094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8" y="6199772"/>
            <a:ext cx="7560945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848381"/>
            <a:ext cx="11341418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342177"/>
            <a:ext cx="3990499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ORGANIGRAMA/INSPECCION_INDUSTRIAL/Actual/INSPECCION_INDUSTRIAL.pdf" TargetMode="External"/><Relationship Id="rId13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COORDINADOR%20DE%20SANCIONES%205868.htm" TargetMode="External"/><Relationship Id="rId18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JEFE%20DE%20DEPARTAMENTO%20DE%20INSPECCION%20EN%20ATMOSFERA%20Y%20RESIDUOS%20PEL%205583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DIRECTOR%20GENERAL%20DE%20INSPECCION%20DE%20FUENTES%20DE%20CONTAMINACION%203468.htm" TargetMode="External"/><Relationship Id="rId7" Type="http://schemas.openxmlformats.org/officeDocument/2006/relationships/hyperlink" Target="http://transparencia.profepa.gob.mx/Transparencia/TransparenciaDGP/ORGANIGRAMA/formas/PROFEPA%20basica_.pdf" TargetMode="External"/><Relationship Id="rId12" Type="http://schemas.openxmlformats.org/officeDocument/2006/relationships/image" Target="../media/image4.png"/><Relationship Id="rId17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JEFE%20DE%20DEPARTAMENTO%20DE%20ESTRATEGIAS%20DE%20CONTROL%20AMBIENTAL%205724.ht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COORDINADOR%20DE%20CONTROL%20DE%20FUENTES%20MOVILES%205851.htm" TargetMode="External"/><Relationship Id="rId20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COORDINADOR%20DE%20EVALUACION%20DE%20EMERGENCIAS%20AMBIENTALES%205846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DIRECTOR%20DE%20SANCIONES%203536.htm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DIRECTOR%20DE%20INSPECCION%203537.htm" TargetMode="External"/><Relationship Id="rId15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COORDINADOR%20DE%20INSPECCION,%20DICTAMINACION%20Y%20PERITAJES%205849.htm" TargetMode="External"/><Relationship Id="rId10" Type="http://schemas.openxmlformats.org/officeDocument/2006/relationships/image" Target="../media/image2.png"/><Relationship Id="rId19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JEFE%20DE%20DEPARTAMENTO%20DE%20SUPERVISION%20DE%20ASUNTOS%20RELEVANTES%20Y%20PE%205726.htm" TargetMode="External"/><Relationship Id="rId4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DIRECTOR%20DE%20EMERGENCIAS%20AMBIENTALES%203531.htm" TargetMode="External"/><Relationship Id="rId9" Type="http://schemas.openxmlformats.org/officeDocument/2006/relationships/image" Target="../media/image1.png"/><Relationship Id="rId14" Type="http://schemas.openxmlformats.org/officeDocument/2006/relationships/hyperlink" Target="http://transparencia.profepa.gob.mx/Transparencia/TransparenciaDGP/PERFILES%20DE%20PUESTO/perfiles%20organigramas/direccion%20general%20de%20inspeccion%20de%20fuentes%20de%20contaminacion/JEFE%20DE%20DEPARTAMENTO%20DE%20SUPERVISION%20DE%20MEDIDAS%20URGENTES%20Y%20CLAU%205725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431380" y="138330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de Contaminación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431380" y="2145878"/>
            <a:ext cx="544607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K11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93319" y="215755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3468</a:t>
            </a:r>
            <a:endParaRPr lang="es-MX" dirty="0"/>
          </a:p>
        </p:txBody>
      </p:sp>
      <p:cxnSp>
        <p:nvCxnSpPr>
          <p:cNvPr id="125" name="124 Conector recto"/>
          <p:cNvCxnSpPr>
            <a:cxnSpLocks/>
          </p:cNvCxnSpPr>
          <p:nvPr/>
        </p:nvCxnSpPr>
        <p:spPr>
          <a:xfrm flipV="1">
            <a:off x="2111020" y="2517634"/>
            <a:ext cx="7779797" cy="478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>
            <a:cxnSpLocks/>
          </p:cNvCxnSpPr>
          <p:nvPr/>
        </p:nvCxnSpPr>
        <p:spPr>
          <a:xfrm>
            <a:off x="6277444" y="2536003"/>
            <a:ext cx="0" cy="462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>
            <a:cxnSpLocks/>
          </p:cNvCxnSpPr>
          <p:nvPr/>
        </p:nvCxnSpPr>
        <p:spPr>
          <a:xfrm>
            <a:off x="6277444" y="2315891"/>
            <a:ext cx="0" cy="2495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>
            <a:cxnSpLocks/>
          </p:cNvCxnSpPr>
          <p:nvPr/>
        </p:nvCxnSpPr>
        <p:spPr>
          <a:xfrm flipH="1">
            <a:off x="9858029" y="2507056"/>
            <a:ext cx="1952" cy="5515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34 Forma libre"/>
          <p:cNvSpPr/>
          <p:nvPr/>
        </p:nvSpPr>
        <p:spPr>
          <a:xfrm>
            <a:off x="8901216" y="3058600"/>
            <a:ext cx="1891656" cy="84012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Emergencias Ambientales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8901216" y="3715187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10328571" y="370981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3531</a:t>
            </a:r>
            <a:endParaRPr lang="es-MX" dirty="0"/>
          </a:p>
        </p:txBody>
      </p:sp>
      <p:sp>
        <p:nvSpPr>
          <p:cNvPr id="38" name="37 Forma libre"/>
          <p:cNvSpPr/>
          <p:nvPr/>
        </p:nvSpPr>
        <p:spPr>
          <a:xfrm>
            <a:off x="5413348" y="3028983"/>
            <a:ext cx="1746224" cy="8867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Inspección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5413348" y="3709816"/>
            <a:ext cx="417693" cy="18075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6678164" y="374876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5"/>
              </a:rPr>
              <a:t>3537</a:t>
            </a:r>
            <a:endParaRPr lang="es-MX" dirty="0"/>
          </a:p>
        </p:txBody>
      </p:sp>
      <p:sp>
        <p:nvSpPr>
          <p:cNvPr id="69" name="68 Forma libre"/>
          <p:cNvSpPr/>
          <p:nvPr/>
        </p:nvSpPr>
        <p:spPr>
          <a:xfrm>
            <a:off x="1197887" y="3048899"/>
            <a:ext cx="1783825" cy="8614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Sanciones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1239847" y="3742850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2506798" y="372944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6"/>
              </a:rPr>
              <a:t>3536</a:t>
            </a:r>
            <a:endParaRPr lang="es-MX" dirty="0"/>
          </a:p>
        </p:txBody>
      </p:sp>
      <p:cxnSp>
        <p:nvCxnSpPr>
          <p:cNvPr id="85" name="84 Conector recto"/>
          <p:cNvCxnSpPr/>
          <p:nvPr/>
        </p:nvCxnSpPr>
        <p:spPr>
          <a:xfrm>
            <a:off x="2102632" y="2566281"/>
            <a:ext cx="0" cy="4818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2765955" y="412505"/>
            <a:ext cx="7877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de Contaminación</a:t>
            </a:r>
          </a:p>
        </p:txBody>
      </p:sp>
      <p:sp>
        <p:nvSpPr>
          <p:cNvPr id="72" name="26 Botón de acción: Inicio">
            <a:hlinkClick r:id="rId7" highlightClick="1"/>
          </p:cNvPr>
          <p:cNvSpPr/>
          <p:nvPr/>
        </p:nvSpPr>
        <p:spPr>
          <a:xfrm>
            <a:off x="516773" y="7129164"/>
            <a:ext cx="504056" cy="40917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73" name="27 Botón de acción: Hacia atrás o Anterior">
            <a:hlinkClick r:id="rId8" highlightClick="1"/>
          </p:cNvPr>
          <p:cNvSpPr/>
          <p:nvPr/>
        </p:nvSpPr>
        <p:spPr>
          <a:xfrm>
            <a:off x="1197887" y="7129164"/>
            <a:ext cx="345489" cy="409178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grpSp>
        <p:nvGrpSpPr>
          <p:cNvPr id="75" name="131 Grupo">
            <a:extLst>
              <a:ext uri="{FF2B5EF4-FFF2-40B4-BE49-F238E27FC236}">
                <a16:creationId xmlns:a16="http://schemas.microsoft.com/office/drawing/2014/main" xmlns="" id="{049570C8-B8C2-4C62-B7BF-5ED5956D12C0}"/>
              </a:ext>
            </a:extLst>
          </p:cNvPr>
          <p:cNvGrpSpPr/>
          <p:nvPr/>
        </p:nvGrpSpPr>
        <p:grpSpPr>
          <a:xfrm>
            <a:off x="0" y="-1"/>
            <a:ext cx="12601575" cy="7921625"/>
            <a:chOff x="-3176" y="0"/>
            <a:chExt cx="15497539" cy="9001125"/>
          </a:xfrm>
        </p:grpSpPr>
        <p:pic>
          <p:nvPicPr>
            <p:cNvPr id="77" name="Picture 2">
              <a:extLst>
                <a:ext uri="{FF2B5EF4-FFF2-40B4-BE49-F238E27FC236}">
                  <a16:creationId xmlns:a16="http://schemas.microsoft.com/office/drawing/2014/main" xmlns="" id="{C7688D82-4CA8-405F-AF3F-735254C727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6">
              <a:extLst>
                <a:ext uri="{FF2B5EF4-FFF2-40B4-BE49-F238E27FC236}">
                  <a16:creationId xmlns:a16="http://schemas.microsoft.com/office/drawing/2014/main" xmlns="" id="{69930C63-93B2-470E-BEA4-7A5D387F7D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0" name="Picture 8">
              <a:extLst>
                <a:ext uri="{FF2B5EF4-FFF2-40B4-BE49-F238E27FC236}">
                  <a16:creationId xmlns:a16="http://schemas.microsoft.com/office/drawing/2014/main" xmlns="" id="{72FAC7C5-4900-4C12-B371-2904782C1EC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6">
              <a:extLst>
                <a:ext uri="{FF2B5EF4-FFF2-40B4-BE49-F238E27FC236}">
                  <a16:creationId xmlns:a16="http://schemas.microsoft.com/office/drawing/2014/main" xmlns="" id="{4E6FB03D-5B9A-4AE7-B62D-3B3CFE6698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3" name="Picture 11">
              <a:extLst>
                <a:ext uri="{FF2B5EF4-FFF2-40B4-BE49-F238E27FC236}">
                  <a16:creationId xmlns:a16="http://schemas.microsoft.com/office/drawing/2014/main" xmlns="" id="{1D67A54E-A351-45B1-A291-178AA291FAD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84" name="84 Conector recto">
            <a:extLst>
              <a:ext uri="{FF2B5EF4-FFF2-40B4-BE49-F238E27FC236}">
                <a16:creationId xmlns:a16="http://schemas.microsoft.com/office/drawing/2014/main" xmlns="" id="{2FFA11A8-02D3-4C4D-A070-90894C3C812E}"/>
              </a:ext>
            </a:extLst>
          </p:cNvPr>
          <p:cNvCxnSpPr>
            <a:cxnSpLocks/>
          </p:cNvCxnSpPr>
          <p:nvPr/>
        </p:nvCxnSpPr>
        <p:spPr>
          <a:xfrm>
            <a:off x="4513959" y="4357620"/>
            <a:ext cx="33710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34 Forma libre">
            <a:extLst>
              <a:ext uri="{FF2B5EF4-FFF2-40B4-BE49-F238E27FC236}">
                <a16:creationId xmlns:a16="http://schemas.microsoft.com/office/drawing/2014/main" xmlns="" id="{5FA569BF-A590-41DE-9168-DF94E6B48568}"/>
              </a:ext>
            </a:extLst>
          </p:cNvPr>
          <p:cNvSpPr/>
          <p:nvPr/>
        </p:nvSpPr>
        <p:spPr>
          <a:xfrm>
            <a:off x="3744215" y="4728874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Inspección, Dictaminación y Peritajes</a:t>
            </a:r>
          </a:p>
        </p:txBody>
      </p:sp>
      <p:cxnSp>
        <p:nvCxnSpPr>
          <p:cNvPr id="33" name="84 Conector recto">
            <a:extLst>
              <a:ext uri="{FF2B5EF4-FFF2-40B4-BE49-F238E27FC236}">
                <a16:creationId xmlns:a16="http://schemas.microsoft.com/office/drawing/2014/main" xmlns="" id="{F80DBB8E-0F80-4E6A-9C6E-1F9D6A035931}"/>
              </a:ext>
            </a:extLst>
          </p:cNvPr>
          <p:cNvCxnSpPr/>
          <p:nvPr/>
        </p:nvCxnSpPr>
        <p:spPr>
          <a:xfrm>
            <a:off x="2080599" y="3875805"/>
            <a:ext cx="0" cy="4818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124 Conector recto">
            <a:extLst>
              <a:ext uri="{FF2B5EF4-FFF2-40B4-BE49-F238E27FC236}">
                <a16:creationId xmlns:a16="http://schemas.microsoft.com/office/drawing/2014/main" xmlns="" id="{749D9716-B399-4D08-8F95-C2EC41455F54}"/>
              </a:ext>
            </a:extLst>
          </p:cNvPr>
          <p:cNvCxnSpPr>
            <a:cxnSpLocks/>
          </p:cNvCxnSpPr>
          <p:nvPr/>
        </p:nvCxnSpPr>
        <p:spPr>
          <a:xfrm>
            <a:off x="1044203" y="4333324"/>
            <a:ext cx="172175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84 Conector recto">
            <a:extLst>
              <a:ext uri="{FF2B5EF4-FFF2-40B4-BE49-F238E27FC236}">
                <a16:creationId xmlns:a16="http://schemas.microsoft.com/office/drawing/2014/main" xmlns="" id="{003D7619-72F0-46FE-8AD5-905408EBC840}"/>
              </a:ext>
            </a:extLst>
          </p:cNvPr>
          <p:cNvCxnSpPr>
            <a:cxnSpLocks/>
          </p:cNvCxnSpPr>
          <p:nvPr/>
        </p:nvCxnSpPr>
        <p:spPr>
          <a:xfrm>
            <a:off x="1039413" y="4343748"/>
            <a:ext cx="4790" cy="3371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84 Conector recto">
            <a:extLst>
              <a:ext uri="{FF2B5EF4-FFF2-40B4-BE49-F238E27FC236}">
                <a16:creationId xmlns:a16="http://schemas.microsoft.com/office/drawing/2014/main" xmlns="" id="{4058A9AB-4F0E-4E69-BAAD-ACABE7D44822}"/>
              </a:ext>
            </a:extLst>
          </p:cNvPr>
          <p:cNvCxnSpPr>
            <a:cxnSpLocks/>
          </p:cNvCxnSpPr>
          <p:nvPr/>
        </p:nvCxnSpPr>
        <p:spPr>
          <a:xfrm>
            <a:off x="2776686" y="4332697"/>
            <a:ext cx="0" cy="13370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68 Forma libre">
            <a:extLst>
              <a:ext uri="{FF2B5EF4-FFF2-40B4-BE49-F238E27FC236}">
                <a16:creationId xmlns:a16="http://schemas.microsoft.com/office/drawing/2014/main" xmlns="" id="{1CEBBFD0-EB77-45E1-9940-C2519F2E28F6}"/>
              </a:ext>
            </a:extLst>
          </p:cNvPr>
          <p:cNvSpPr/>
          <p:nvPr/>
        </p:nvSpPr>
        <p:spPr>
          <a:xfrm>
            <a:off x="1990307" y="5669756"/>
            <a:ext cx="1551295" cy="81418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Supervisión de Medidas Urgentes y Clausuras</a:t>
            </a:r>
          </a:p>
        </p:txBody>
      </p:sp>
      <p:sp>
        <p:nvSpPr>
          <p:cNvPr id="44" name="68 Forma libre">
            <a:extLst>
              <a:ext uri="{FF2B5EF4-FFF2-40B4-BE49-F238E27FC236}">
                <a16:creationId xmlns:a16="http://schemas.microsoft.com/office/drawing/2014/main" xmlns="" id="{9C02E3DC-EF04-43A2-915A-584C00D04C7E}"/>
              </a:ext>
            </a:extLst>
          </p:cNvPr>
          <p:cNvSpPr/>
          <p:nvPr/>
        </p:nvSpPr>
        <p:spPr>
          <a:xfrm>
            <a:off x="257860" y="4689071"/>
            <a:ext cx="1551297" cy="83998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Sanciones</a:t>
            </a:r>
          </a:p>
        </p:txBody>
      </p:sp>
      <p:sp>
        <p:nvSpPr>
          <p:cNvPr id="47" name="36 CuadroTexto">
            <a:extLst>
              <a:ext uri="{FF2B5EF4-FFF2-40B4-BE49-F238E27FC236}">
                <a16:creationId xmlns:a16="http://schemas.microsoft.com/office/drawing/2014/main" xmlns="" id="{4701765E-5093-45A9-9E84-E74F33DF9F27}"/>
              </a:ext>
            </a:extLst>
          </p:cNvPr>
          <p:cNvSpPr txBox="1"/>
          <p:nvPr/>
        </p:nvSpPr>
        <p:spPr>
          <a:xfrm>
            <a:off x="1310249" y="534214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5868</a:t>
            </a:r>
            <a:endParaRPr lang="es-MX" dirty="0"/>
          </a:p>
        </p:txBody>
      </p:sp>
      <p:sp>
        <p:nvSpPr>
          <p:cNvPr id="48" name="35 CuadroTexto">
            <a:extLst>
              <a:ext uri="{FF2B5EF4-FFF2-40B4-BE49-F238E27FC236}">
                <a16:creationId xmlns:a16="http://schemas.microsoft.com/office/drawing/2014/main" xmlns="" id="{6D8B38D2-1045-4A67-AF66-29CC38A932F0}"/>
              </a:ext>
            </a:extLst>
          </p:cNvPr>
          <p:cNvSpPr txBox="1"/>
          <p:nvPr/>
        </p:nvSpPr>
        <p:spPr>
          <a:xfrm>
            <a:off x="1989008" y="6324344"/>
            <a:ext cx="35133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9" name="35 CuadroTexto">
            <a:extLst>
              <a:ext uri="{FF2B5EF4-FFF2-40B4-BE49-F238E27FC236}">
                <a16:creationId xmlns:a16="http://schemas.microsoft.com/office/drawing/2014/main" xmlns="" id="{6D5D4A27-2D42-4DDC-AB2D-32EAFE58D9C3}"/>
              </a:ext>
            </a:extLst>
          </p:cNvPr>
          <p:cNvSpPr txBox="1"/>
          <p:nvPr/>
        </p:nvSpPr>
        <p:spPr>
          <a:xfrm>
            <a:off x="271853" y="5342148"/>
            <a:ext cx="489841" cy="19399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50" name="36 CuadroTexto">
            <a:extLst>
              <a:ext uri="{FF2B5EF4-FFF2-40B4-BE49-F238E27FC236}">
                <a16:creationId xmlns:a16="http://schemas.microsoft.com/office/drawing/2014/main" xmlns="" id="{5118B848-B7C5-43FA-A08E-DAF2545DEE8C}"/>
              </a:ext>
            </a:extLst>
          </p:cNvPr>
          <p:cNvSpPr txBox="1"/>
          <p:nvPr/>
        </p:nvSpPr>
        <p:spPr>
          <a:xfrm>
            <a:off x="3060427" y="6295994"/>
            <a:ext cx="481175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5725</a:t>
            </a:r>
            <a:endParaRPr lang="es-MX" dirty="0"/>
          </a:p>
        </p:txBody>
      </p:sp>
      <p:cxnSp>
        <p:nvCxnSpPr>
          <p:cNvPr id="53" name="84 Conector recto">
            <a:extLst>
              <a:ext uri="{FF2B5EF4-FFF2-40B4-BE49-F238E27FC236}">
                <a16:creationId xmlns:a16="http://schemas.microsoft.com/office/drawing/2014/main" xmlns="" id="{D8C015C3-E00E-4435-823F-0D126A988783}"/>
              </a:ext>
            </a:extLst>
          </p:cNvPr>
          <p:cNvCxnSpPr>
            <a:cxnSpLocks/>
          </p:cNvCxnSpPr>
          <p:nvPr/>
        </p:nvCxnSpPr>
        <p:spPr>
          <a:xfrm>
            <a:off x="6306098" y="3910398"/>
            <a:ext cx="0" cy="18506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84 Conector recto">
            <a:extLst>
              <a:ext uri="{FF2B5EF4-FFF2-40B4-BE49-F238E27FC236}">
                <a16:creationId xmlns:a16="http://schemas.microsoft.com/office/drawing/2014/main" xmlns="" id="{C1E39A22-57FC-4A90-986D-8B17CE35285B}"/>
              </a:ext>
            </a:extLst>
          </p:cNvPr>
          <p:cNvCxnSpPr>
            <a:cxnSpLocks/>
          </p:cNvCxnSpPr>
          <p:nvPr/>
        </p:nvCxnSpPr>
        <p:spPr>
          <a:xfrm>
            <a:off x="4513959" y="4357620"/>
            <a:ext cx="0" cy="35637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84 Conector recto">
            <a:extLst>
              <a:ext uri="{FF2B5EF4-FFF2-40B4-BE49-F238E27FC236}">
                <a16:creationId xmlns:a16="http://schemas.microsoft.com/office/drawing/2014/main" xmlns="" id="{C1BD4AEF-4C16-4426-BAC3-6155EEFEA52A}"/>
              </a:ext>
            </a:extLst>
          </p:cNvPr>
          <p:cNvCxnSpPr>
            <a:cxnSpLocks/>
          </p:cNvCxnSpPr>
          <p:nvPr/>
        </p:nvCxnSpPr>
        <p:spPr>
          <a:xfrm>
            <a:off x="7884963" y="4343748"/>
            <a:ext cx="0" cy="3851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35 CuadroTexto">
            <a:extLst>
              <a:ext uri="{FF2B5EF4-FFF2-40B4-BE49-F238E27FC236}">
                <a16:creationId xmlns:a16="http://schemas.microsoft.com/office/drawing/2014/main" xmlns="" id="{E196F8B0-01EE-4E93-93AC-EF735330BC5B}"/>
              </a:ext>
            </a:extLst>
          </p:cNvPr>
          <p:cNvSpPr txBox="1"/>
          <p:nvPr/>
        </p:nvSpPr>
        <p:spPr>
          <a:xfrm>
            <a:off x="3751911" y="5337060"/>
            <a:ext cx="397766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60" name="36 CuadroTexto">
            <a:extLst>
              <a:ext uri="{FF2B5EF4-FFF2-40B4-BE49-F238E27FC236}">
                <a16:creationId xmlns:a16="http://schemas.microsoft.com/office/drawing/2014/main" xmlns="" id="{21B6F9FD-B906-4C8E-9E21-12BA01E8A9A5}"/>
              </a:ext>
            </a:extLst>
          </p:cNvPr>
          <p:cNvSpPr txBox="1"/>
          <p:nvPr/>
        </p:nvSpPr>
        <p:spPr>
          <a:xfrm>
            <a:off x="4878242" y="5342148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5849</a:t>
            </a:r>
            <a:endParaRPr lang="es-MX" dirty="0"/>
          </a:p>
        </p:txBody>
      </p:sp>
      <p:sp>
        <p:nvSpPr>
          <p:cNvPr id="61" name="34 Forma libre">
            <a:extLst>
              <a:ext uri="{FF2B5EF4-FFF2-40B4-BE49-F238E27FC236}">
                <a16:creationId xmlns:a16="http://schemas.microsoft.com/office/drawing/2014/main" xmlns="" id="{B1E15D72-C44E-4603-B423-AA9B1922B688}"/>
              </a:ext>
            </a:extLst>
          </p:cNvPr>
          <p:cNvSpPr/>
          <p:nvPr/>
        </p:nvSpPr>
        <p:spPr>
          <a:xfrm>
            <a:off x="7036700" y="4741031"/>
            <a:ext cx="1700735" cy="78905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Control de Fuentes Móviles</a:t>
            </a:r>
          </a:p>
        </p:txBody>
      </p:sp>
      <p:sp>
        <p:nvSpPr>
          <p:cNvPr id="62" name="35 CuadroTexto">
            <a:extLst>
              <a:ext uri="{FF2B5EF4-FFF2-40B4-BE49-F238E27FC236}">
                <a16:creationId xmlns:a16="http://schemas.microsoft.com/office/drawing/2014/main" xmlns="" id="{4B8A4E09-2C37-47D2-B8C4-6EB720BB3213}"/>
              </a:ext>
            </a:extLst>
          </p:cNvPr>
          <p:cNvSpPr txBox="1"/>
          <p:nvPr/>
        </p:nvSpPr>
        <p:spPr>
          <a:xfrm>
            <a:off x="7046565" y="5328899"/>
            <a:ext cx="397766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63" name="36 CuadroTexto">
            <a:extLst>
              <a:ext uri="{FF2B5EF4-FFF2-40B4-BE49-F238E27FC236}">
                <a16:creationId xmlns:a16="http://schemas.microsoft.com/office/drawing/2014/main" xmlns="" id="{941E3B81-2B51-4529-A218-82010634FFF4}"/>
              </a:ext>
            </a:extLst>
          </p:cNvPr>
          <p:cNvSpPr txBox="1"/>
          <p:nvPr/>
        </p:nvSpPr>
        <p:spPr>
          <a:xfrm>
            <a:off x="8288039" y="5324450"/>
            <a:ext cx="422017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6"/>
              </a:rPr>
              <a:t>5851</a:t>
            </a:r>
            <a:endParaRPr lang="es-MX" dirty="0"/>
          </a:p>
        </p:txBody>
      </p:sp>
      <p:cxnSp>
        <p:nvCxnSpPr>
          <p:cNvPr id="68" name="84 Conector recto">
            <a:extLst>
              <a:ext uri="{FF2B5EF4-FFF2-40B4-BE49-F238E27FC236}">
                <a16:creationId xmlns:a16="http://schemas.microsoft.com/office/drawing/2014/main" xmlns="" id="{DC42B9AB-6FEC-4A22-912C-F84C462D725D}"/>
              </a:ext>
            </a:extLst>
          </p:cNvPr>
          <p:cNvCxnSpPr>
            <a:cxnSpLocks/>
          </p:cNvCxnSpPr>
          <p:nvPr/>
        </p:nvCxnSpPr>
        <p:spPr>
          <a:xfrm>
            <a:off x="4513959" y="5572996"/>
            <a:ext cx="0" cy="1781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84 Conector recto">
            <a:extLst>
              <a:ext uri="{FF2B5EF4-FFF2-40B4-BE49-F238E27FC236}">
                <a16:creationId xmlns:a16="http://schemas.microsoft.com/office/drawing/2014/main" xmlns="" id="{EF856B3F-B3D1-4915-A34D-54D2142491FC}"/>
              </a:ext>
            </a:extLst>
          </p:cNvPr>
          <p:cNvCxnSpPr>
            <a:cxnSpLocks/>
          </p:cNvCxnSpPr>
          <p:nvPr/>
        </p:nvCxnSpPr>
        <p:spPr>
          <a:xfrm>
            <a:off x="7900368" y="5572996"/>
            <a:ext cx="0" cy="967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34 Forma libre">
            <a:extLst>
              <a:ext uri="{FF2B5EF4-FFF2-40B4-BE49-F238E27FC236}">
                <a16:creationId xmlns:a16="http://schemas.microsoft.com/office/drawing/2014/main" xmlns="" id="{A96375D3-12C7-4C4C-8FC8-FE12D6B4363D}"/>
              </a:ext>
            </a:extLst>
          </p:cNvPr>
          <p:cNvSpPr/>
          <p:nvPr/>
        </p:nvSpPr>
        <p:spPr>
          <a:xfrm>
            <a:off x="3734606" y="5711070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Inspección en Atmósfera y Residuos Peligrosos</a:t>
            </a:r>
          </a:p>
        </p:txBody>
      </p:sp>
      <p:sp>
        <p:nvSpPr>
          <p:cNvPr id="79" name="34 Forma libre">
            <a:extLst>
              <a:ext uri="{FF2B5EF4-FFF2-40B4-BE49-F238E27FC236}">
                <a16:creationId xmlns:a16="http://schemas.microsoft.com/office/drawing/2014/main" xmlns="" id="{B7AF5F28-3F16-4787-8591-D4F403399601}"/>
              </a:ext>
            </a:extLst>
          </p:cNvPr>
          <p:cNvSpPr/>
          <p:nvPr/>
        </p:nvSpPr>
        <p:spPr>
          <a:xfrm>
            <a:off x="5478907" y="5694001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Estrategias de Control Ambiental</a:t>
            </a:r>
          </a:p>
        </p:txBody>
      </p:sp>
      <p:sp>
        <p:nvSpPr>
          <p:cNvPr id="81" name="34 Forma libre">
            <a:extLst>
              <a:ext uri="{FF2B5EF4-FFF2-40B4-BE49-F238E27FC236}">
                <a16:creationId xmlns:a16="http://schemas.microsoft.com/office/drawing/2014/main" xmlns="" id="{AD4017FA-03F6-4C60-B6A8-1B011265A1BC}"/>
              </a:ext>
            </a:extLst>
          </p:cNvPr>
          <p:cNvSpPr/>
          <p:nvPr/>
        </p:nvSpPr>
        <p:spPr>
          <a:xfrm>
            <a:off x="7120943" y="5694001"/>
            <a:ext cx="1551296" cy="78255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Supervisión de Asuntos Relevantes y Peritajes</a:t>
            </a:r>
          </a:p>
        </p:txBody>
      </p:sp>
      <p:sp>
        <p:nvSpPr>
          <p:cNvPr id="88" name="35 CuadroTexto">
            <a:extLst>
              <a:ext uri="{FF2B5EF4-FFF2-40B4-BE49-F238E27FC236}">
                <a16:creationId xmlns:a16="http://schemas.microsoft.com/office/drawing/2014/main" xmlns="" id="{B04E84AA-8F35-42C0-BC6A-3853D1908FD4}"/>
              </a:ext>
            </a:extLst>
          </p:cNvPr>
          <p:cNvSpPr txBox="1"/>
          <p:nvPr/>
        </p:nvSpPr>
        <p:spPr>
          <a:xfrm>
            <a:off x="7136121" y="6286562"/>
            <a:ext cx="382588" cy="17497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90" name="35 CuadroTexto">
            <a:extLst>
              <a:ext uri="{FF2B5EF4-FFF2-40B4-BE49-F238E27FC236}">
                <a16:creationId xmlns:a16="http://schemas.microsoft.com/office/drawing/2014/main" xmlns="" id="{1D6AB8CF-E8C3-41EE-81E7-759A0DD2B64D}"/>
              </a:ext>
            </a:extLst>
          </p:cNvPr>
          <p:cNvSpPr txBox="1"/>
          <p:nvPr/>
        </p:nvSpPr>
        <p:spPr>
          <a:xfrm>
            <a:off x="5467367" y="6286562"/>
            <a:ext cx="363674" cy="17870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91" name="35 CuadroTexto">
            <a:extLst>
              <a:ext uri="{FF2B5EF4-FFF2-40B4-BE49-F238E27FC236}">
                <a16:creationId xmlns:a16="http://schemas.microsoft.com/office/drawing/2014/main" xmlns="" id="{99CC1927-7FD6-452C-912E-A915EC9C73CD}"/>
              </a:ext>
            </a:extLst>
          </p:cNvPr>
          <p:cNvSpPr txBox="1"/>
          <p:nvPr/>
        </p:nvSpPr>
        <p:spPr>
          <a:xfrm>
            <a:off x="3734606" y="6295994"/>
            <a:ext cx="38959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92" name="36 CuadroTexto">
            <a:extLst>
              <a:ext uri="{FF2B5EF4-FFF2-40B4-BE49-F238E27FC236}">
                <a16:creationId xmlns:a16="http://schemas.microsoft.com/office/drawing/2014/main" xmlns="" id="{9F170ABB-4097-4E69-BF3A-64B02D8EE477}"/>
              </a:ext>
            </a:extLst>
          </p:cNvPr>
          <p:cNvSpPr txBox="1"/>
          <p:nvPr/>
        </p:nvSpPr>
        <p:spPr>
          <a:xfrm>
            <a:off x="6622074" y="6287426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7"/>
              </a:rPr>
              <a:t>5724</a:t>
            </a:r>
            <a:endParaRPr lang="es-MX" dirty="0"/>
          </a:p>
        </p:txBody>
      </p:sp>
      <p:sp>
        <p:nvSpPr>
          <p:cNvPr id="93" name="36 CuadroTexto">
            <a:hlinkClick r:id="rId18"/>
            <a:extLst>
              <a:ext uri="{FF2B5EF4-FFF2-40B4-BE49-F238E27FC236}">
                <a16:creationId xmlns:a16="http://schemas.microsoft.com/office/drawing/2014/main" xmlns="" id="{39F3307F-C1CD-458D-A6E1-2DED9A24C81C}"/>
              </a:ext>
            </a:extLst>
          </p:cNvPr>
          <p:cNvSpPr txBox="1"/>
          <p:nvPr/>
        </p:nvSpPr>
        <p:spPr>
          <a:xfrm>
            <a:off x="4859125" y="6307937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8"/>
              </a:rPr>
              <a:t>5583</a:t>
            </a:r>
            <a:endParaRPr lang="es-MX" dirty="0"/>
          </a:p>
        </p:txBody>
      </p:sp>
      <p:sp>
        <p:nvSpPr>
          <p:cNvPr id="94" name="36 CuadroTexto">
            <a:extLst>
              <a:ext uri="{FF2B5EF4-FFF2-40B4-BE49-F238E27FC236}">
                <a16:creationId xmlns:a16="http://schemas.microsoft.com/office/drawing/2014/main" xmlns="" id="{23E25080-F055-4820-936C-1A92C991D001}"/>
              </a:ext>
            </a:extLst>
          </p:cNvPr>
          <p:cNvSpPr txBox="1"/>
          <p:nvPr/>
        </p:nvSpPr>
        <p:spPr>
          <a:xfrm>
            <a:off x="8252482" y="6295994"/>
            <a:ext cx="408129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9"/>
              </a:rPr>
              <a:t>5726</a:t>
            </a:r>
            <a:endParaRPr lang="es-MX" dirty="0"/>
          </a:p>
        </p:txBody>
      </p:sp>
      <p:cxnSp>
        <p:nvCxnSpPr>
          <p:cNvPr id="95" name="132 Conector recto">
            <a:extLst>
              <a:ext uri="{FF2B5EF4-FFF2-40B4-BE49-F238E27FC236}">
                <a16:creationId xmlns:a16="http://schemas.microsoft.com/office/drawing/2014/main" xmlns="" id="{DC539BA6-0F9F-47A8-B906-9873495AE0D0}"/>
              </a:ext>
            </a:extLst>
          </p:cNvPr>
          <p:cNvCxnSpPr>
            <a:cxnSpLocks/>
          </p:cNvCxnSpPr>
          <p:nvPr/>
        </p:nvCxnSpPr>
        <p:spPr>
          <a:xfrm>
            <a:off x="9858029" y="3918041"/>
            <a:ext cx="1952" cy="8401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34 Forma libre">
            <a:extLst>
              <a:ext uri="{FF2B5EF4-FFF2-40B4-BE49-F238E27FC236}">
                <a16:creationId xmlns:a16="http://schemas.microsoft.com/office/drawing/2014/main" xmlns="" id="{261D70F7-A106-44DD-9462-D13DE33A6B82}"/>
              </a:ext>
            </a:extLst>
          </p:cNvPr>
          <p:cNvSpPr/>
          <p:nvPr/>
        </p:nvSpPr>
        <p:spPr>
          <a:xfrm>
            <a:off x="9092136" y="4728875"/>
            <a:ext cx="1700735" cy="81184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Evaluación de Emergencias Ambientales</a:t>
            </a:r>
          </a:p>
        </p:txBody>
      </p:sp>
      <p:sp>
        <p:nvSpPr>
          <p:cNvPr id="97" name="35 CuadroTexto">
            <a:extLst>
              <a:ext uri="{FF2B5EF4-FFF2-40B4-BE49-F238E27FC236}">
                <a16:creationId xmlns:a16="http://schemas.microsoft.com/office/drawing/2014/main" xmlns="" id="{06733DFA-6AC0-48C3-B0B6-321561BD9B9A}"/>
              </a:ext>
            </a:extLst>
          </p:cNvPr>
          <p:cNvSpPr txBox="1"/>
          <p:nvPr/>
        </p:nvSpPr>
        <p:spPr>
          <a:xfrm>
            <a:off x="9112978" y="5361776"/>
            <a:ext cx="350849" cy="17436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98" name="36 CuadroTexto">
            <a:extLst>
              <a:ext uri="{FF2B5EF4-FFF2-40B4-BE49-F238E27FC236}">
                <a16:creationId xmlns:a16="http://schemas.microsoft.com/office/drawing/2014/main" xmlns="" id="{28B1C132-1F1B-4CDA-B461-6A611074FA6C}"/>
              </a:ext>
            </a:extLst>
          </p:cNvPr>
          <p:cNvSpPr txBox="1"/>
          <p:nvPr/>
        </p:nvSpPr>
        <p:spPr>
          <a:xfrm>
            <a:off x="10386718" y="5324700"/>
            <a:ext cx="406153" cy="19908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0"/>
              </a:rPr>
              <a:t>5846</a:t>
            </a:r>
            <a:endParaRPr lang="es-MX" dirty="0"/>
          </a:p>
        </p:txBody>
      </p:sp>
      <p:cxnSp>
        <p:nvCxnSpPr>
          <p:cNvPr id="64" name="84 Conector recto">
            <a:extLst>
              <a:ext uri="{FF2B5EF4-FFF2-40B4-BE49-F238E27FC236}">
                <a16:creationId xmlns:a16="http://schemas.microsoft.com/office/drawing/2014/main" xmlns="" id="{A96D21F2-E341-4AFA-808E-F2E6AC5A150F}"/>
              </a:ext>
            </a:extLst>
          </p:cNvPr>
          <p:cNvCxnSpPr>
            <a:cxnSpLocks/>
          </p:cNvCxnSpPr>
          <p:nvPr/>
        </p:nvCxnSpPr>
        <p:spPr>
          <a:xfrm>
            <a:off x="4513959" y="5572996"/>
            <a:ext cx="33864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103</Words>
  <Application>Microsoft Office PowerPoint</Application>
  <PresentationFormat>Personalizado</PresentationFormat>
  <Paragraphs>40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33</cp:revision>
  <dcterms:created xsi:type="dcterms:W3CDTF">2017-05-10T16:05:42Z</dcterms:created>
  <dcterms:modified xsi:type="dcterms:W3CDTF">2020-02-24T18:12:16Z</dcterms:modified>
</cp:coreProperties>
</file>