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601575" cy="8461375"/>
  <p:notesSz cx="7010400" cy="9296400"/>
  <p:defaultTextStyle>
    <a:defPPr>
      <a:defRPr lang="es-MX"/>
    </a:defPPr>
    <a:lvl1pPr marL="0" algn="l" defTabSz="1100663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50332" algn="l" defTabSz="1100663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100663" algn="l" defTabSz="1100663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50995" algn="l" defTabSz="1100663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201327" algn="l" defTabSz="1100663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51658" algn="l" defTabSz="1100663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301990" algn="l" defTabSz="1100663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52321" algn="l" defTabSz="1100663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402653" algn="l" defTabSz="1100663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65">
          <p15:clr>
            <a:srgbClr val="A4A3A4"/>
          </p15:clr>
        </p15:guide>
        <p15:guide id="2" pos="39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AE7C"/>
    <a:srgbClr val="40C8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 snapToGrid="0" showGuides="1">
      <p:cViewPr varScale="1">
        <p:scale>
          <a:sx n="54" d="100"/>
          <a:sy n="54" d="100"/>
        </p:scale>
        <p:origin x="1206" y="84"/>
      </p:cViewPr>
      <p:guideLst>
        <p:guide orient="horz" pos="2665"/>
        <p:guide pos="39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45118" y="2628513"/>
            <a:ext cx="10711340" cy="181371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90237" y="4794781"/>
            <a:ext cx="8821103" cy="216235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503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00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509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013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51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3019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523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4026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8A6E-12D1-45DE-805C-4C8184743313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CC5C6-D4C2-45F1-A969-53570C645F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73959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8A6E-12D1-45DE-805C-4C8184743313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CC5C6-D4C2-45F1-A969-53570C645F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2479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9136143" y="338848"/>
            <a:ext cx="2835354" cy="721959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30079" y="338848"/>
            <a:ext cx="8296037" cy="721959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8A6E-12D1-45DE-805C-4C8184743313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CC5C6-D4C2-45F1-A969-53570C645F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596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8A6E-12D1-45DE-805C-4C8184743313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CC5C6-D4C2-45F1-A969-53570C645F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2175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95438" y="5437220"/>
            <a:ext cx="10711340" cy="1680523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95438" y="3586294"/>
            <a:ext cx="10711340" cy="1850925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50332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0066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5099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0132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5165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3019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5232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40265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8A6E-12D1-45DE-805C-4C8184743313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CC5C6-D4C2-45F1-A969-53570C645F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4499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30080" y="1974322"/>
            <a:ext cx="5565696" cy="558411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405801" y="1974322"/>
            <a:ext cx="5565696" cy="558411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8A6E-12D1-45DE-805C-4C8184743313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CC5C6-D4C2-45F1-A969-53570C645F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3366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30080" y="1894017"/>
            <a:ext cx="5567884" cy="78933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50332" indent="0">
              <a:buNone/>
              <a:defRPr sz="2400" b="1"/>
            </a:lvl2pPr>
            <a:lvl3pPr marL="1100663" indent="0">
              <a:buNone/>
              <a:defRPr sz="2200" b="1"/>
            </a:lvl3pPr>
            <a:lvl4pPr marL="1650995" indent="0">
              <a:buNone/>
              <a:defRPr sz="1900" b="1"/>
            </a:lvl4pPr>
            <a:lvl5pPr marL="2201327" indent="0">
              <a:buNone/>
              <a:defRPr sz="1900" b="1"/>
            </a:lvl5pPr>
            <a:lvl6pPr marL="2751658" indent="0">
              <a:buNone/>
              <a:defRPr sz="1900" b="1"/>
            </a:lvl6pPr>
            <a:lvl7pPr marL="3301990" indent="0">
              <a:buNone/>
              <a:defRPr sz="1900" b="1"/>
            </a:lvl7pPr>
            <a:lvl8pPr marL="3852321" indent="0">
              <a:buNone/>
              <a:defRPr sz="1900" b="1"/>
            </a:lvl8pPr>
            <a:lvl9pPr marL="4402653" indent="0">
              <a:buNone/>
              <a:defRPr sz="1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30080" y="2683354"/>
            <a:ext cx="5567884" cy="4875085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401425" y="1894017"/>
            <a:ext cx="5570072" cy="78933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50332" indent="0">
              <a:buNone/>
              <a:defRPr sz="2400" b="1"/>
            </a:lvl2pPr>
            <a:lvl3pPr marL="1100663" indent="0">
              <a:buNone/>
              <a:defRPr sz="2200" b="1"/>
            </a:lvl3pPr>
            <a:lvl4pPr marL="1650995" indent="0">
              <a:buNone/>
              <a:defRPr sz="1900" b="1"/>
            </a:lvl4pPr>
            <a:lvl5pPr marL="2201327" indent="0">
              <a:buNone/>
              <a:defRPr sz="1900" b="1"/>
            </a:lvl5pPr>
            <a:lvl6pPr marL="2751658" indent="0">
              <a:buNone/>
              <a:defRPr sz="1900" b="1"/>
            </a:lvl6pPr>
            <a:lvl7pPr marL="3301990" indent="0">
              <a:buNone/>
              <a:defRPr sz="1900" b="1"/>
            </a:lvl7pPr>
            <a:lvl8pPr marL="3852321" indent="0">
              <a:buNone/>
              <a:defRPr sz="1900" b="1"/>
            </a:lvl8pPr>
            <a:lvl9pPr marL="4402653" indent="0">
              <a:buNone/>
              <a:defRPr sz="19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401425" y="2683354"/>
            <a:ext cx="5570072" cy="4875085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8A6E-12D1-45DE-805C-4C8184743313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CC5C6-D4C2-45F1-A969-53570C645F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9123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8A6E-12D1-45DE-805C-4C8184743313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CC5C6-D4C2-45F1-A969-53570C645F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3666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 userDrawn="1"/>
        </p:nvSpPr>
        <p:spPr>
          <a:xfrm>
            <a:off x="87" y="342257"/>
            <a:ext cx="12601575" cy="5917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grpSp>
        <p:nvGrpSpPr>
          <p:cNvPr id="11" name="10 Grupo"/>
          <p:cNvGrpSpPr/>
          <p:nvPr userDrawn="1"/>
        </p:nvGrpSpPr>
        <p:grpSpPr>
          <a:xfrm>
            <a:off x="87" y="-1"/>
            <a:ext cx="12601488" cy="8461375"/>
            <a:chOff x="-3176" y="0"/>
            <a:chExt cx="15497539" cy="9001125"/>
          </a:xfrm>
        </p:grpSpPr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" name="Picture 8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5" name="Picture 6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" name="Picture 11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98735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0080" y="336890"/>
            <a:ext cx="4145831" cy="1433733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926867" y="336891"/>
            <a:ext cx="7044631" cy="7221549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30080" y="1770622"/>
            <a:ext cx="4145831" cy="5787816"/>
          </a:xfrm>
        </p:spPr>
        <p:txBody>
          <a:bodyPr/>
          <a:lstStyle>
            <a:lvl1pPr marL="0" indent="0">
              <a:buNone/>
              <a:defRPr sz="1700"/>
            </a:lvl1pPr>
            <a:lvl2pPr marL="550332" indent="0">
              <a:buNone/>
              <a:defRPr sz="1400"/>
            </a:lvl2pPr>
            <a:lvl3pPr marL="1100663" indent="0">
              <a:buNone/>
              <a:defRPr sz="1200"/>
            </a:lvl3pPr>
            <a:lvl4pPr marL="1650995" indent="0">
              <a:buNone/>
              <a:defRPr sz="1100"/>
            </a:lvl4pPr>
            <a:lvl5pPr marL="2201327" indent="0">
              <a:buNone/>
              <a:defRPr sz="1100"/>
            </a:lvl5pPr>
            <a:lvl6pPr marL="2751658" indent="0">
              <a:buNone/>
              <a:defRPr sz="1100"/>
            </a:lvl6pPr>
            <a:lvl7pPr marL="3301990" indent="0">
              <a:buNone/>
              <a:defRPr sz="1100"/>
            </a:lvl7pPr>
            <a:lvl8pPr marL="3852321" indent="0">
              <a:buNone/>
              <a:defRPr sz="1100"/>
            </a:lvl8pPr>
            <a:lvl9pPr marL="4402653" indent="0">
              <a:buNone/>
              <a:defRPr sz="1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8A6E-12D1-45DE-805C-4C8184743313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CC5C6-D4C2-45F1-A969-53570C645F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5801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69996" y="5922965"/>
            <a:ext cx="7560945" cy="699239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469996" y="756042"/>
            <a:ext cx="7560945" cy="5076825"/>
          </a:xfrm>
        </p:spPr>
        <p:txBody>
          <a:bodyPr/>
          <a:lstStyle>
            <a:lvl1pPr marL="0" indent="0">
              <a:buNone/>
              <a:defRPr sz="3900"/>
            </a:lvl1pPr>
            <a:lvl2pPr marL="550332" indent="0">
              <a:buNone/>
              <a:defRPr sz="3400"/>
            </a:lvl2pPr>
            <a:lvl3pPr marL="1100663" indent="0">
              <a:buNone/>
              <a:defRPr sz="2900"/>
            </a:lvl3pPr>
            <a:lvl4pPr marL="1650995" indent="0">
              <a:buNone/>
              <a:defRPr sz="2400"/>
            </a:lvl4pPr>
            <a:lvl5pPr marL="2201327" indent="0">
              <a:buNone/>
              <a:defRPr sz="2400"/>
            </a:lvl5pPr>
            <a:lvl6pPr marL="2751658" indent="0">
              <a:buNone/>
              <a:defRPr sz="2400"/>
            </a:lvl6pPr>
            <a:lvl7pPr marL="3301990" indent="0">
              <a:buNone/>
              <a:defRPr sz="2400"/>
            </a:lvl7pPr>
            <a:lvl8pPr marL="3852321" indent="0">
              <a:buNone/>
              <a:defRPr sz="2400"/>
            </a:lvl8pPr>
            <a:lvl9pPr marL="4402653" indent="0">
              <a:buNone/>
              <a:defRPr sz="24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469996" y="6622202"/>
            <a:ext cx="7560945" cy="993036"/>
          </a:xfrm>
        </p:spPr>
        <p:txBody>
          <a:bodyPr/>
          <a:lstStyle>
            <a:lvl1pPr marL="0" indent="0">
              <a:buNone/>
              <a:defRPr sz="1700"/>
            </a:lvl1pPr>
            <a:lvl2pPr marL="550332" indent="0">
              <a:buNone/>
              <a:defRPr sz="1400"/>
            </a:lvl2pPr>
            <a:lvl3pPr marL="1100663" indent="0">
              <a:buNone/>
              <a:defRPr sz="1200"/>
            </a:lvl3pPr>
            <a:lvl4pPr marL="1650995" indent="0">
              <a:buNone/>
              <a:defRPr sz="1100"/>
            </a:lvl4pPr>
            <a:lvl5pPr marL="2201327" indent="0">
              <a:buNone/>
              <a:defRPr sz="1100"/>
            </a:lvl5pPr>
            <a:lvl6pPr marL="2751658" indent="0">
              <a:buNone/>
              <a:defRPr sz="1100"/>
            </a:lvl6pPr>
            <a:lvl7pPr marL="3301990" indent="0">
              <a:buNone/>
              <a:defRPr sz="1100"/>
            </a:lvl7pPr>
            <a:lvl8pPr marL="3852321" indent="0">
              <a:buNone/>
              <a:defRPr sz="1100"/>
            </a:lvl8pPr>
            <a:lvl9pPr marL="4402653" indent="0">
              <a:buNone/>
              <a:defRPr sz="1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48A6E-12D1-45DE-805C-4C8184743313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ACC5C6-D4C2-45F1-A969-53570C645F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5816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30079" y="338849"/>
            <a:ext cx="11341418" cy="1410229"/>
          </a:xfrm>
          <a:prstGeom prst="rect">
            <a:avLst/>
          </a:prstGeom>
        </p:spPr>
        <p:txBody>
          <a:bodyPr vert="horz" lIns="110066" tIns="55033" rIns="110066" bIns="55033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30079" y="1974322"/>
            <a:ext cx="11341418" cy="5584116"/>
          </a:xfrm>
          <a:prstGeom prst="rect">
            <a:avLst/>
          </a:prstGeom>
        </p:spPr>
        <p:txBody>
          <a:bodyPr vert="horz" lIns="110066" tIns="55033" rIns="110066" bIns="55033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30079" y="7842442"/>
            <a:ext cx="2940368" cy="450490"/>
          </a:xfrm>
          <a:prstGeom prst="rect">
            <a:avLst/>
          </a:prstGeom>
        </p:spPr>
        <p:txBody>
          <a:bodyPr vert="horz" lIns="110066" tIns="55033" rIns="110066" bIns="55033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48A6E-12D1-45DE-805C-4C8184743313}" type="datetimeFigureOut">
              <a:rPr lang="es-MX" smtClean="0"/>
              <a:t>10/06/2021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05538" y="7842442"/>
            <a:ext cx="3990500" cy="450490"/>
          </a:xfrm>
          <a:prstGeom prst="rect">
            <a:avLst/>
          </a:prstGeom>
        </p:spPr>
        <p:txBody>
          <a:bodyPr vert="horz" lIns="110066" tIns="55033" rIns="110066" bIns="55033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9031129" y="7842442"/>
            <a:ext cx="2940368" cy="450490"/>
          </a:xfrm>
          <a:prstGeom prst="rect">
            <a:avLst/>
          </a:prstGeom>
        </p:spPr>
        <p:txBody>
          <a:bodyPr vert="horz" lIns="110066" tIns="55033" rIns="110066" bIns="55033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CC5C6-D4C2-45F1-A969-53570C645FA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9222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00663" rtl="0" eaLnBrk="1" latinLnBrk="0" hangingPunct="1">
        <a:spcBef>
          <a:spcPct val="0"/>
        </a:spcBef>
        <a:buNone/>
        <a:defRPr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2749" indent="-412749" algn="l" defTabSz="1100663" rtl="0" eaLnBrk="1" latinLnBrk="0" hangingPunct="1">
        <a:spcBef>
          <a:spcPct val="20000"/>
        </a:spcBef>
        <a:buFont typeface="Arial" panose="020B0604020202020204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1pPr>
      <a:lvl2pPr marL="894289" indent="-343957" algn="l" defTabSz="1100663" rtl="0" eaLnBrk="1" latinLnBrk="0" hangingPunct="1">
        <a:spcBef>
          <a:spcPct val="20000"/>
        </a:spcBef>
        <a:buFont typeface="Arial" panose="020B0604020202020204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5829" indent="-275166" algn="l" defTabSz="1100663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26161" indent="-275166" algn="l" defTabSz="1100663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76492" indent="-275166" algn="l" defTabSz="1100663" rtl="0" eaLnBrk="1" latinLnBrk="0" hangingPunct="1">
        <a:spcBef>
          <a:spcPct val="20000"/>
        </a:spcBef>
        <a:buFont typeface="Arial" panose="020B0604020202020204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26824" indent="-275166" algn="l" defTabSz="110066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77156" indent="-275166" algn="l" defTabSz="110066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27487" indent="-275166" algn="l" defTabSz="110066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77819" indent="-275166" algn="l" defTabSz="110066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1100663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50332" algn="l" defTabSz="1100663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00663" algn="l" defTabSz="1100663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50995" algn="l" defTabSz="1100663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01327" algn="l" defTabSz="1100663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51658" algn="l" defTabSz="1100663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01990" algn="l" defTabSz="1100663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52321" algn="l" defTabSz="1100663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402653" algn="l" defTabSz="1100663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RECURSOS%20NATURALES/RECURSOS%20NATURALES.pptx" TargetMode="External"/><Relationship Id="rId13" Type="http://schemas.openxmlformats.org/officeDocument/2006/relationships/hyperlink" Target="ADMINISTRACI&#211;N/DIRECCION%20GENERAL%20DE%20ADMINISTRACI&#211;N.pptx" TargetMode="External"/><Relationship Id="rId3" Type="http://schemas.openxmlformats.org/officeDocument/2006/relationships/hyperlink" Target="OF._PROCURADOR.pptx" TargetMode="External"/><Relationship Id="rId7" Type="http://schemas.openxmlformats.org/officeDocument/2006/relationships/hyperlink" Target="http://transparencia.profepa.gob.mx/Transparencia/TransparenciaDGP/ORGANIGRAMA/INSPECCION_INDUSTRIAL/Nuevo/INSPECCION_INDUSTRIAL_.pdf" TargetMode="External"/><Relationship Id="rId12" Type="http://schemas.openxmlformats.org/officeDocument/2006/relationships/hyperlink" Target="http://transparencia.profepa.gob.mx/Transparencia/TransparenciaDGP/ORGANIGRAMA/SUBPROCURADURIA%20JURIDICA/Nuevo/SUBPROCURADURIA_JURIDICA__.pdf" TargetMode="External"/><Relationship Id="rId2" Type="http://schemas.openxmlformats.org/officeDocument/2006/relationships/hyperlink" Target="OF.%20PROCURADOR.pptx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INSPECCION%20INDUSTRIAL/INSPECCION%20INDUSTRIAL.pptx" TargetMode="External"/><Relationship Id="rId11" Type="http://schemas.openxmlformats.org/officeDocument/2006/relationships/hyperlink" Target="SUBPROCURADURIA%20JURIDICA/SUBPROCURADURIA%20JURIDICA.pptx" TargetMode="External"/><Relationship Id="rId5" Type="http://schemas.openxmlformats.org/officeDocument/2006/relationships/hyperlink" Target="http://transparencia.profepa.gob.mx/Transparencia/TransparenciaDGP/ORGANIGRAMA/AUDITORIA_AMBIENTAL/pdf/AUDITORIA_AMBIENTAL__.pdf" TargetMode="External"/><Relationship Id="rId10" Type="http://schemas.openxmlformats.org/officeDocument/2006/relationships/slide" Target="slide1.xml"/><Relationship Id="rId4" Type="http://schemas.openxmlformats.org/officeDocument/2006/relationships/hyperlink" Target="AUDITORIA%20AMBIENTAL/AUDITORIA%20AMBIENTAL.pdf" TargetMode="External"/><Relationship Id="rId9" Type="http://schemas.openxmlformats.org/officeDocument/2006/relationships/hyperlink" Target="http://transparencia.profepa.gob.mx/Transparencia/TransparenciaDGP/ORGANIGRAMA/RECURSOS%20NATURALES/Nuevo/RECURSOS_NATURALES__.pdf" TargetMode="External"/><Relationship Id="rId14" Type="http://schemas.openxmlformats.org/officeDocument/2006/relationships/hyperlink" Target="http://transparencia.profepa.gob.mx/Transparencia/TransparenciaDGP/ORGANIGRAMA/ADMINISTRACION/Nuevos/DIRECCION_GENERAL_DE_ADMINISTRACION__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99 CuadroTexto"/>
          <p:cNvSpPr txBox="1"/>
          <p:nvPr/>
        </p:nvSpPr>
        <p:spPr>
          <a:xfrm>
            <a:off x="3084329" y="414263"/>
            <a:ext cx="6445988" cy="43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Arial" panose="020B0604020202020204" pitchFamily="34" charset="0"/>
                <a:cs typeface="Arial" panose="020B0604020202020204" pitchFamily="34" charset="0"/>
              </a:rPr>
              <a:t>ESTRUCTURA ORGÁNICA</a:t>
            </a:r>
            <a:endParaRPr lang="es-MX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8" name="197 Forma libre"/>
          <p:cNvSpPr/>
          <p:nvPr/>
        </p:nvSpPr>
        <p:spPr>
          <a:xfrm>
            <a:off x="7687528" y="3653110"/>
            <a:ext cx="128016" cy="275608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2756084"/>
                </a:lnTo>
                <a:lnTo>
                  <a:pt x="114622" y="2756084"/>
                </a:lnTo>
              </a:path>
            </a:pathLst>
          </a:custGeom>
          <a:noFill/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9" name="198 Forma libre"/>
          <p:cNvSpPr/>
          <p:nvPr/>
        </p:nvSpPr>
        <p:spPr>
          <a:xfrm>
            <a:off x="7687528" y="3653110"/>
            <a:ext cx="128016" cy="171522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1715222"/>
                </a:lnTo>
                <a:lnTo>
                  <a:pt x="114622" y="1715222"/>
                </a:lnTo>
              </a:path>
            </a:pathLst>
          </a:custGeom>
          <a:noFill/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0" name="199 Forma libre"/>
          <p:cNvSpPr/>
          <p:nvPr/>
        </p:nvSpPr>
        <p:spPr>
          <a:xfrm>
            <a:off x="7687528" y="3653117"/>
            <a:ext cx="128016" cy="67436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674361"/>
                </a:lnTo>
                <a:lnTo>
                  <a:pt x="114622" y="674361"/>
                </a:lnTo>
              </a:path>
            </a:pathLst>
          </a:custGeom>
          <a:noFill/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1" name="200 Forma libre"/>
          <p:cNvSpPr/>
          <p:nvPr/>
        </p:nvSpPr>
        <p:spPr>
          <a:xfrm>
            <a:off x="5177448" y="3653110"/>
            <a:ext cx="128016" cy="275608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2756084"/>
                </a:lnTo>
                <a:lnTo>
                  <a:pt x="114622" y="2756084"/>
                </a:lnTo>
              </a:path>
            </a:pathLst>
          </a:custGeom>
          <a:noFill/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2" name="201 Forma libre"/>
          <p:cNvSpPr/>
          <p:nvPr/>
        </p:nvSpPr>
        <p:spPr>
          <a:xfrm>
            <a:off x="5177448" y="3653110"/>
            <a:ext cx="128016" cy="171522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1715222"/>
                </a:lnTo>
                <a:lnTo>
                  <a:pt x="114622" y="1715222"/>
                </a:lnTo>
              </a:path>
            </a:pathLst>
          </a:custGeom>
          <a:noFill/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3" name="202 Forma libre"/>
          <p:cNvSpPr/>
          <p:nvPr/>
        </p:nvSpPr>
        <p:spPr>
          <a:xfrm>
            <a:off x="5177448" y="3653117"/>
            <a:ext cx="128016" cy="67436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674361"/>
                </a:lnTo>
                <a:lnTo>
                  <a:pt x="114622" y="674361"/>
                </a:lnTo>
              </a:path>
            </a:pathLst>
          </a:custGeom>
          <a:noFill/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4" name="203 Forma libre"/>
          <p:cNvSpPr/>
          <p:nvPr/>
        </p:nvSpPr>
        <p:spPr>
          <a:xfrm>
            <a:off x="2714486" y="3653110"/>
            <a:ext cx="128016" cy="275608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2756084"/>
                </a:lnTo>
                <a:lnTo>
                  <a:pt x="114622" y="2756084"/>
                </a:lnTo>
              </a:path>
            </a:pathLst>
          </a:custGeom>
          <a:noFill/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5" name="204 Forma libre"/>
          <p:cNvSpPr/>
          <p:nvPr/>
        </p:nvSpPr>
        <p:spPr>
          <a:xfrm>
            <a:off x="2714486" y="3653110"/>
            <a:ext cx="128016" cy="171522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1715222"/>
                </a:lnTo>
                <a:lnTo>
                  <a:pt x="114622" y="1715222"/>
                </a:lnTo>
              </a:path>
            </a:pathLst>
          </a:custGeom>
          <a:noFill/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6" name="205 Forma libre"/>
          <p:cNvSpPr/>
          <p:nvPr/>
        </p:nvSpPr>
        <p:spPr>
          <a:xfrm>
            <a:off x="2714486" y="3653117"/>
            <a:ext cx="128016" cy="67436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674361"/>
                </a:lnTo>
                <a:lnTo>
                  <a:pt x="114622" y="674361"/>
                </a:lnTo>
              </a:path>
            </a:pathLst>
          </a:custGeom>
          <a:noFill/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7" name="206 Forma libre"/>
          <p:cNvSpPr/>
          <p:nvPr/>
        </p:nvSpPr>
        <p:spPr>
          <a:xfrm>
            <a:off x="140742" y="3653110"/>
            <a:ext cx="128016" cy="171522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1715222"/>
                </a:lnTo>
                <a:lnTo>
                  <a:pt x="122128" y="1715222"/>
                </a:lnTo>
              </a:path>
            </a:pathLst>
          </a:custGeom>
          <a:noFill/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8" name="207 Forma libre"/>
          <p:cNvSpPr/>
          <p:nvPr/>
        </p:nvSpPr>
        <p:spPr>
          <a:xfrm>
            <a:off x="140742" y="3653117"/>
            <a:ext cx="128016" cy="674361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674361"/>
                </a:lnTo>
                <a:lnTo>
                  <a:pt x="122128" y="674361"/>
                </a:lnTo>
              </a:path>
            </a:pathLst>
          </a:custGeom>
          <a:noFill/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dk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9" name="208 Forma libre">
            <a:hlinkClick r:id="rId2" action="ppaction://hlinkpres?slideindex=1&amp;slidetitle="/>
          </p:cNvPr>
          <p:cNvSpPr/>
          <p:nvPr/>
        </p:nvSpPr>
        <p:spPr>
          <a:xfrm>
            <a:off x="5149781" y="1498058"/>
            <a:ext cx="2052404" cy="733001"/>
          </a:xfrm>
          <a:custGeom>
            <a:avLst/>
            <a:gdLst>
              <a:gd name="connsiteX0" fmla="*/ 0 w 1466002"/>
              <a:gd name="connsiteY0" fmla="*/ 0 h 733001"/>
              <a:gd name="connsiteX1" fmla="*/ 1466002 w 1466002"/>
              <a:gd name="connsiteY1" fmla="*/ 0 h 733001"/>
              <a:gd name="connsiteX2" fmla="*/ 1466002 w 1466002"/>
              <a:gd name="connsiteY2" fmla="*/ 733001 h 733001"/>
              <a:gd name="connsiteX3" fmla="*/ 0 w 1466002"/>
              <a:gd name="connsiteY3" fmla="*/ 733001 h 733001"/>
              <a:gd name="connsiteX4" fmla="*/ 0 w 1466002"/>
              <a:gd name="connsiteY4" fmla="*/ 0 h 733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6002" h="733001">
                <a:moveTo>
                  <a:pt x="0" y="0"/>
                </a:moveTo>
                <a:lnTo>
                  <a:pt x="1466002" y="0"/>
                </a:lnTo>
                <a:lnTo>
                  <a:pt x="1466002" y="733001"/>
                </a:lnTo>
                <a:lnTo>
                  <a:pt x="0" y="73300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  <a:hlinkClick r:id="rId3" action="ppaction://hlinkpres?slideindex=1&amp;slidetitle="/>
              </a:rPr>
              <a:t>Procuraduría</a:t>
            </a: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 Federal de Protección al Ambiente</a:t>
            </a:r>
          </a:p>
        </p:txBody>
      </p:sp>
      <p:sp>
        <p:nvSpPr>
          <p:cNvPr id="210" name="209 Forma libre">
            <a:hlinkClick r:id="rId4" action="ppaction://hlinkfile"/>
          </p:cNvPr>
          <p:cNvSpPr/>
          <p:nvPr/>
        </p:nvSpPr>
        <p:spPr>
          <a:xfrm>
            <a:off x="210022" y="2560075"/>
            <a:ext cx="2052404" cy="733001"/>
          </a:xfrm>
          <a:custGeom>
            <a:avLst/>
            <a:gdLst>
              <a:gd name="connsiteX0" fmla="*/ 0 w 1466002"/>
              <a:gd name="connsiteY0" fmla="*/ 0 h 733001"/>
              <a:gd name="connsiteX1" fmla="*/ 1466002 w 1466002"/>
              <a:gd name="connsiteY1" fmla="*/ 0 h 733001"/>
              <a:gd name="connsiteX2" fmla="*/ 1466002 w 1466002"/>
              <a:gd name="connsiteY2" fmla="*/ 733001 h 733001"/>
              <a:gd name="connsiteX3" fmla="*/ 0 w 1466002"/>
              <a:gd name="connsiteY3" fmla="*/ 733001 h 733001"/>
              <a:gd name="connsiteX4" fmla="*/ 0 w 1466002"/>
              <a:gd name="connsiteY4" fmla="*/ 0 h 733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6002" h="733001">
                <a:moveTo>
                  <a:pt x="0" y="0"/>
                </a:moveTo>
                <a:lnTo>
                  <a:pt x="1466002" y="0"/>
                </a:lnTo>
                <a:lnTo>
                  <a:pt x="1466002" y="733001"/>
                </a:lnTo>
                <a:lnTo>
                  <a:pt x="0" y="73300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Subprocuraduría de Auditoría Ambiental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1" name="210 Forma libre"/>
          <p:cNvSpPr/>
          <p:nvPr/>
        </p:nvSpPr>
        <p:spPr>
          <a:xfrm>
            <a:off x="240481" y="3856101"/>
            <a:ext cx="1965600" cy="900000"/>
          </a:xfrm>
          <a:custGeom>
            <a:avLst/>
            <a:gdLst>
              <a:gd name="connsiteX0" fmla="*/ 0 w 1466002"/>
              <a:gd name="connsiteY0" fmla="*/ 0 h 733001"/>
              <a:gd name="connsiteX1" fmla="*/ 1466002 w 1466002"/>
              <a:gd name="connsiteY1" fmla="*/ 0 h 733001"/>
              <a:gd name="connsiteX2" fmla="*/ 1466002 w 1466002"/>
              <a:gd name="connsiteY2" fmla="*/ 733001 h 733001"/>
              <a:gd name="connsiteX3" fmla="*/ 0 w 1466002"/>
              <a:gd name="connsiteY3" fmla="*/ 733001 h 733001"/>
              <a:gd name="connsiteX4" fmla="*/ 0 w 1466002"/>
              <a:gd name="connsiteY4" fmla="*/ 0 h 733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6002" h="733001">
                <a:moveTo>
                  <a:pt x="0" y="0"/>
                </a:moveTo>
                <a:lnTo>
                  <a:pt x="1466002" y="0"/>
                </a:lnTo>
                <a:lnTo>
                  <a:pt x="1466002" y="733001"/>
                </a:lnTo>
                <a:lnTo>
                  <a:pt x="0" y="73300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Planeación y </a:t>
            </a: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Promoción </a:t>
            </a: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Auditorías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2" name="211 Forma libre"/>
          <p:cNvSpPr/>
          <p:nvPr/>
        </p:nvSpPr>
        <p:spPr>
          <a:xfrm>
            <a:off x="240481" y="4937967"/>
            <a:ext cx="1965600" cy="900000"/>
          </a:xfrm>
          <a:custGeom>
            <a:avLst/>
            <a:gdLst>
              <a:gd name="connsiteX0" fmla="*/ 0 w 1466002"/>
              <a:gd name="connsiteY0" fmla="*/ 0 h 733001"/>
              <a:gd name="connsiteX1" fmla="*/ 1466002 w 1466002"/>
              <a:gd name="connsiteY1" fmla="*/ 0 h 733001"/>
              <a:gd name="connsiteX2" fmla="*/ 1466002 w 1466002"/>
              <a:gd name="connsiteY2" fmla="*/ 733001 h 733001"/>
              <a:gd name="connsiteX3" fmla="*/ 0 w 1466002"/>
              <a:gd name="connsiteY3" fmla="*/ 733001 h 733001"/>
              <a:gd name="connsiteX4" fmla="*/ 0 w 1466002"/>
              <a:gd name="connsiteY4" fmla="*/ 0 h 733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6002" h="733001">
                <a:moveTo>
                  <a:pt x="0" y="0"/>
                </a:moveTo>
                <a:lnTo>
                  <a:pt x="1466002" y="0"/>
                </a:lnTo>
                <a:lnTo>
                  <a:pt x="1466002" y="733001"/>
                </a:lnTo>
                <a:lnTo>
                  <a:pt x="0" y="73300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Operación de Auditorías</a:t>
            </a:r>
          </a:p>
        </p:txBody>
      </p:sp>
      <p:sp>
        <p:nvSpPr>
          <p:cNvPr id="213" name="212 Forma libre">
            <a:hlinkClick r:id="rId6" action="ppaction://hlinkpres?slideindex=1&amp;slidetitle="/>
          </p:cNvPr>
          <p:cNvSpPr/>
          <p:nvPr/>
        </p:nvSpPr>
        <p:spPr>
          <a:xfrm>
            <a:off x="2703940" y="2560075"/>
            <a:ext cx="2052404" cy="733001"/>
          </a:xfrm>
          <a:custGeom>
            <a:avLst/>
            <a:gdLst>
              <a:gd name="connsiteX0" fmla="*/ 0 w 1466002"/>
              <a:gd name="connsiteY0" fmla="*/ 0 h 733001"/>
              <a:gd name="connsiteX1" fmla="*/ 1466002 w 1466002"/>
              <a:gd name="connsiteY1" fmla="*/ 0 h 733001"/>
              <a:gd name="connsiteX2" fmla="*/ 1466002 w 1466002"/>
              <a:gd name="connsiteY2" fmla="*/ 733001 h 733001"/>
              <a:gd name="connsiteX3" fmla="*/ 0 w 1466002"/>
              <a:gd name="connsiteY3" fmla="*/ 733001 h 733001"/>
              <a:gd name="connsiteX4" fmla="*/ 0 w 1466002"/>
              <a:gd name="connsiteY4" fmla="*/ 0 h 733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6002" h="733001">
                <a:moveTo>
                  <a:pt x="0" y="0"/>
                </a:moveTo>
                <a:lnTo>
                  <a:pt x="1466002" y="0"/>
                </a:lnTo>
                <a:lnTo>
                  <a:pt x="1466002" y="733001"/>
                </a:lnTo>
                <a:lnTo>
                  <a:pt x="0" y="73300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Subprocuraduría de Inspección Industrial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4" name="213 Forma libre"/>
          <p:cNvSpPr/>
          <p:nvPr/>
        </p:nvSpPr>
        <p:spPr>
          <a:xfrm>
            <a:off x="2832769" y="3856101"/>
            <a:ext cx="1965600" cy="900000"/>
          </a:xfrm>
          <a:custGeom>
            <a:avLst/>
            <a:gdLst>
              <a:gd name="connsiteX0" fmla="*/ 0 w 1466002"/>
              <a:gd name="connsiteY0" fmla="*/ 0 h 733001"/>
              <a:gd name="connsiteX1" fmla="*/ 1466002 w 1466002"/>
              <a:gd name="connsiteY1" fmla="*/ 0 h 733001"/>
              <a:gd name="connsiteX2" fmla="*/ 1466002 w 1466002"/>
              <a:gd name="connsiteY2" fmla="*/ 733001 h 733001"/>
              <a:gd name="connsiteX3" fmla="*/ 0 w 1466002"/>
              <a:gd name="connsiteY3" fmla="*/ 733001 h 733001"/>
              <a:gd name="connsiteX4" fmla="*/ 0 w 1466002"/>
              <a:gd name="connsiteY4" fmla="*/ 0 h 733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6002" h="733001">
                <a:moveTo>
                  <a:pt x="0" y="0"/>
                </a:moveTo>
                <a:lnTo>
                  <a:pt x="1466002" y="0"/>
                </a:lnTo>
                <a:lnTo>
                  <a:pt x="1466002" y="733001"/>
                </a:lnTo>
                <a:lnTo>
                  <a:pt x="0" y="73300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Asistencia Técnica Industrial</a:t>
            </a:r>
          </a:p>
        </p:txBody>
      </p:sp>
      <p:sp>
        <p:nvSpPr>
          <p:cNvPr id="215" name="214 Forma libre"/>
          <p:cNvSpPr/>
          <p:nvPr/>
        </p:nvSpPr>
        <p:spPr>
          <a:xfrm>
            <a:off x="2832769" y="4937967"/>
            <a:ext cx="1965600" cy="900000"/>
          </a:xfrm>
          <a:custGeom>
            <a:avLst/>
            <a:gdLst>
              <a:gd name="connsiteX0" fmla="*/ 0 w 1466002"/>
              <a:gd name="connsiteY0" fmla="*/ 0 h 733001"/>
              <a:gd name="connsiteX1" fmla="*/ 1466002 w 1466002"/>
              <a:gd name="connsiteY1" fmla="*/ 0 h 733001"/>
              <a:gd name="connsiteX2" fmla="*/ 1466002 w 1466002"/>
              <a:gd name="connsiteY2" fmla="*/ 733001 h 733001"/>
              <a:gd name="connsiteX3" fmla="*/ 0 w 1466002"/>
              <a:gd name="connsiteY3" fmla="*/ 733001 h 733001"/>
              <a:gd name="connsiteX4" fmla="*/ 0 w 1466002"/>
              <a:gd name="connsiteY4" fmla="*/ 0 h 733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6002" h="733001">
                <a:moveTo>
                  <a:pt x="0" y="0"/>
                </a:moveTo>
                <a:lnTo>
                  <a:pt x="1466002" y="0"/>
                </a:lnTo>
                <a:lnTo>
                  <a:pt x="1466002" y="733001"/>
                </a:lnTo>
                <a:lnTo>
                  <a:pt x="0" y="73300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Inspección de Fuentes </a:t>
            </a: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de </a:t>
            </a: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Contaminación</a:t>
            </a:r>
          </a:p>
        </p:txBody>
      </p:sp>
      <p:sp>
        <p:nvSpPr>
          <p:cNvPr id="216" name="215 Forma libre"/>
          <p:cNvSpPr/>
          <p:nvPr/>
        </p:nvSpPr>
        <p:spPr>
          <a:xfrm>
            <a:off x="2832769" y="5999151"/>
            <a:ext cx="1965600" cy="900000"/>
          </a:xfrm>
          <a:custGeom>
            <a:avLst/>
            <a:gdLst>
              <a:gd name="connsiteX0" fmla="*/ 0 w 1466002"/>
              <a:gd name="connsiteY0" fmla="*/ 0 h 733001"/>
              <a:gd name="connsiteX1" fmla="*/ 1466002 w 1466002"/>
              <a:gd name="connsiteY1" fmla="*/ 0 h 733001"/>
              <a:gd name="connsiteX2" fmla="*/ 1466002 w 1466002"/>
              <a:gd name="connsiteY2" fmla="*/ 733001 h 733001"/>
              <a:gd name="connsiteX3" fmla="*/ 0 w 1466002"/>
              <a:gd name="connsiteY3" fmla="*/ 733001 h 733001"/>
              <a:gd name="connsiteX4" fmla="*/ 0 w 1466002"/>
              <a:gd name="connsiteY4" fmla="*/ 0 h 733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6002" h="733001">
                <a:moveTo>
                  <a:pt x="0" y="0"/>
                </a:moveTo>
                <a:lnTo>
                  <a:pt x="1466002" y="0"/>
                </a:lnTo>
                <a:lnTo>
                  <a:pt x="1466002" y="733001"/>
                </a:lnTo>
                <a:lnTo>
                  <a:pt x="0" y="73300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Inspección Ambiental </a:t>
            </a: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en </a:t>
            </a: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Puertos, </a:t>
            </a: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Aeropuertos   </a:t>
            </a: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y Fronteras</a:t>
            </a:r>
          </a:p>
        </p:txBody>
      </p:sp>
      <p:sp>
        <p:nvSpPr>
          <p:cNvPr id="217" name="216 Forma libre">
            <a:hlinkClick r:id="rId8" action="ppaction://hlinkpres?slideindex=1&amp;slidetitle="/>
          </p:cNvPr>
          <p:cNvSpPr/>
          <p:nvPr/>
        </p:nvSpPr>
        <p:spPr>
          <a:xfrm>
            <a:off x="5187348" y="2560075"/>
            <a:ext cx="2052404" cy="733001"/>
          </a:xfrm>
          <a:custGeom>
            <a:avLst/>
            <a:gdLst>
              <a:gd name="connsiteX0" fmla="*/ 0 w 1466002"/>
              <a:gd name="connsiteY0" fmla="*/ 0 h 733001"/>
              <a:gd name="connsiteX1" fmla="*/ 1466002 w 1466002"/>
              <a:gd name="connsiteY1" fmla="*/ 0 h 733001"/>
              <a:gd name="connsiteX2" fmla="*/ 1466002 w 1466002"/>
              <a:gd name="connsiteY2" fmla="*/ 733001 h 733001"/>
              <a:gd name="connsiteX3" fmla="*/ 0 w 1466002"/>
              <a:gd name="connsiteY3" fmla="*/ 733001 h 733001"/>
              <a:gd name="connsiteX4" fmla="*/ 0 w 1466002"/>
              <a:gd name="connsiteY4" fmla="*/ 0 h 733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6002" h="733001">
                <a:moveTo>
                  <a:pt x="0" y="0"/>
                </a:moveTo>
                <a:lnTo>
                  <a:pt x="1466002" y="0"/>
                </a:lnTo>
                <a:lnTo>
                  <a:pt x="1466002" y="733001"/>
                </a:lnTo>
                <a:lnTo>
                  <a:pt x="0" y="73300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Subprocuraduría de Recursos Naturales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8" name="217 Forma libre">
            <a:hlinkClick r:id="rId10" action="ppaction://hlinksldjump"/>
          </p:cNvPr>
          <p:cNvSpPr/>
          <p:nvPr/>
        </p:nvSpPr>
        <p:spPr>
          <a:xfrm>
            <a:off x="5281041" y="3856101"/>
            <a:ext cx="1965600" cy="900000"/>
          </a:xfrm>
          <a:custGeom>
            <a:avLst/>
            <a:gdLst>
              <a:gd name="connsiteX0" fmla="*/ 0 w 1466002"/>
              <a:gd name="connsiteY0" fmla="*/ 0 h 733001"/>
              <a:gd name="connsiteX1" fmla="*/ 1466002 w 1466002"/>
              <a:gd name="connsiteY1" fmla="*/ 0 h 733001"/>
              <a:gd name="connsiteX2" fmla="*/ 1466002 w 1466002"/>
              <a:gd name="connsiteY2" fmla="*/ 733001 h 733001"/>
              <a:gd name="connsiteX3" fmla="*/ 0 w 1466002"/>
              <a:gd name="connsiteY3" fmla="*/ 733001 h 733001"/>
              <a:gd name="connsiteX4" fmla="*/ 0 w 1466002"/>
              <a:gd name="connsiteY4" fmla="*/ 0 h 733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6002" h="733001">
                <a:moveTo>
                  <a:pt x="0" y="0"/>
                </a:moveTo>
                <a:lnTo>
                  <a:pt x="1466002" y="0"/>
                </a:lnTo>
                <a:lnTo>
                  <a:pt x="1466002" y="733001"/>
                </a:lnTo>
                <a:lnTo>
                  <a:pt x="0" y="73300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Impacto Ambiental y </a:t>
            </a: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Zona </a:t>
            </a: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Federal Marítimo Terrestre</a:t>
            </a:r>
          </a:p>
        </p:txBody>
      </p:sp>
      <p:sp>
        <p:nvSpPr>
          <p:cNvPr id="219" name="218 Forma libre">
            <a:hlinkClick r:id="rId10" action="ppaction://hlinksldjump"/>
          </p:cNvPr>
          <p:cNvSpPr/>
          <p:nvPr/>
        </p:nvSpPr>
        <p:spPr>
          <a:xfrm>
            <a:off x="5281041" y="4937967"/>
            <a:ext cx="1965600" cy="900000"/>
          </a:xfrm>
          <a:custGeom>
            <a:avLst/>
            <a:gdLst>
              <a:gd name="connsiteX0" fmla="*/ 0 w 1466002"/>
              <a:gd name="connsiteY0" fmla="*/ 0 h 733001"/>
              <a:gd name="connsiteX1" fmla="*/ 1466002 w 1466002"/>
              <a:gd name="connsiteY1" fmla="*/ 0 h 733001"/>
              <a:gd name="connsiteX2" fmla="*/ 1466002 w 1466002"/>
              <a:gd name="connsiteY2" fmla="*/ 733001 h 733001"/>
              <a:gd name="connsiteX3" fmla="*/ 0 w 1466002"/>
              <a:gd name="connsiteY3" fmla="*/ 733001 h 733001"/>
              <a:gd name="connsiteX4" fmla="*/ 0 w 1466002"/>
              <a:gd name="connsiteY4" fmla="*/ 0 h 733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6002" h="733001">
                <a:moveTo>
                  <a:pt x="0" y="0"/>
                </a:moveTo>
                <a:lnTo>
                  <a:pt x="1466002" y="0"/>
                </a:lnTo>
                <a:lnTo>
                  <a:pt x="1466002" y="733001"/>
                </a:lnTo>
                <a:lnTo>
                  <a:pt x="0" y="73300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Inspección y Vigilancia </a:t>
            </a: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de </a:t>
            </a: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Vida Silvestre, Recursos Marinos y Ecosistemas Costeros</a:t>
            </a:r>
          </a:p>
        </p:txBody>
      </p:sp>
      <p:sp>
        <p:nvSpPr>
          <p:cNvPr id="220" name="219 Forma libre">
            <a:hlinkClick r:id="rId10" action="ppaction://hlinksldjump"/>
          </p:cNvPr>
          <p:cNvSpPr/>
          <p:nvPr/>
        </p:nvSpPr>
        <p:spPr>
          <a:xfrm>
            <a:off x="5281041" y="5999151"/>
            <a:ext cx="1965600" cy="900000"/>
          </a:xfrm>
          <a:custGeom>
            <a:avLst/>
            <a:gdLst>
              <a:gd name="connsiteX0" fmla="*/ 0 w 1466002"/>
              <a:gd name="connsiteY0" fmla="*/ 0 h 733001"/>
              <a:gd name="connsiteX1" fmla="*/ 1466002 w 1466002"/>
              <a:gd name="connsiteY1" fmla="*/ 0 h 733001"/>
              <a:gd name="connsiteX2" fmla="*/ 1466002 w 1466002"/>
              <a:gd name="connsiteY2" fmla="*/ 733001 h 733001"/>
              <a:gd name="connsiteX3" fmla="*/ 0 w 1466002"/>
              <a:gd name="connsiteY3" fmla="*/ 733001 h 733001"/>
              <a:gd name="connsiteX4" fmla="*/ 0 w 1466002"/>
              <a:gd name="connsiteY4" fmla="*/ 0 h 733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6002" h="733001">
                <a:moveTo>
                  <a:pt x="0" y="0"/>
                </a:moveTo>
                <a:lnTo>
                  <a:pt x="1466002" y="0"/>
                </a:lnTo>
                <a:lnTo>
                  <a:pt x="1466002" y="733001"/>
                </a:lnTo>
                <a:lnTo>
                  <a:pt x="0" y="73300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Inspección y Vigilancia Forestal</a:t>
            </a:r>
          </a:p>
        </p:txBody>
      </p:sp>
      <p:sp>
        <p:nvSpPr>
          <p:cNvPr id="221" name="220 Forma libre">
            <a:hlinkClick r:id="rId11" action="ppaction://hlinkpres?slideindex=1&amp;slidetitle="/>
          </p:cNvPr>
          <p:cNvSpPr/>
          <p:nvPr/>
        </p:nvSpPr>
        <p:spPr>
          <a:xfrm>
            <a:off x="7670759" y="2560075"/>
            <a:ext cx="2052404" cy="733001"/>
          </a:xfrm>
          <a:custGeom>
            <a:avLst/>
            <a:gdLst>
              <a:gd name="connsiteX0" fmla="*/ 0 w 1466002"/>
              <a:gd name="connsiteY0" fmla="*/ 0 h 733001"/>
              <a:gd name="connsiteX1" fmla="*/ 1466002 w 1466002"/>
              <a:gd name="connsiteY1" fmla="*/ 0 h 733001"/>
              <a:gd name="connsiteX2" fmla="*/ 1466002 w 1466002"/>
              <a:gd name="connsiteY2" fmla="*/ 733001 h 733001"/>
              <a:gd name="connsiteX3" fmla="*/ 0 w 1466002"/>
              <a:gd name="connsiteY3" fmla="*/ 733001 h 733001"/>
              <a:gd name="connsiteX4" fmla="*/ 0 w 1466002"/>
              <a:gd name="connsiteY4" fmla="*/ 0 h 733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6002" h="733001">
                <a:moveTo>
                  <a:pt x="0" y="0"/>
                </a:moveTo>
                <a:lnTo>
                  <a:pt x="1466002" y="0"/>
                </a:lnTo>
                <a:lnTo>
                  <a:pt x="1466002" y="733001"/>
                </a:lnTo>
                <a:lnTo>
                  <a:pt x="0" y="73300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  <a:hlinkClick r:id="rId12"/>
              </a:rPr>
              <a:t>Subprocuraduría </a:t>
            </a: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  <a:hlinkClick r:id="rId12"/>
              </a:rPr>
              <a:t>               Jurídica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2" name="221 Forma libre">
            <a:hlinkClick r:id="rId10" action="ppaction://hlinksldjump"/>
          </p:cNvPr>
          <p:cNvSpPr/>
          <p:nvPr/>
        </p:nvSpPr>
        <p:spPr>
          <a:xfrm>
            <a:off x="7801321" y="3856101"/>
            <a:ext cx="1965600" cy="900000"/>
          </a:xfrm>
          <a:custGeom>
            <a:avLst/>
            <a:gdLst>
              <a:gd name="connsiteX0" fmla="*/ 0 w 1466002"/>
              <a:gd name="connsiteY0" fmla="*/ 0 h 733001"/>
              <a:gd name="connsiteX1" fmla="*/ 1466002 w 1466002"/>
              <a:gd name="connsiteY1" fmla="*/ 0 h 733001"/>
              <a:gd name="connsiteX2" fmla="*/ 1466002 w 1466002"/>
              <a:gd name="connsiteY2" fmla="*/ 733001 h 733001"/>
              <a:gd name="connsiteX3" fmla="*/ 0 w 1466002"/>
              <a:gd name="connsiteY3" fmla="*/ 733001 h 733001"/>
              <a:gd name="connsiteX4" fmla="*/ 0 w 1466002"/>
              <a:gd name="connsiteY4" fmla="*/ 0 h 733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6002" h="733001">
                <a:moveTo>
                  <a:pt x="0" y="0"/>
                </a:moveTo>
                <a:lnTo>
                  <a:pt x="1466002" y="0"/>
                </a:lnTo>
                <a:lnTo>
                  <a:pt x="1466002" y="733001"/>
                </a:lnTo>
                <a:lnTo>
                  <a:pt x="0" y="73300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Delitos Federales </a:t>
            </a: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contra  </a:t>
            </a: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el Ambiente y Litigio</a:t>
            </a:r>
          </a:p>
        </p:txBody>
      </p:sp>
      <p:sp>
        <p:nvSpPr>
          <p:cNvPr id="223" name="222 Forma libre">
            <a:hlinkClick r:id="rId10" action="ppaction://hlinksldjump"/>
          </p:cNvPr>
          <p:cNvSpPr/>
          <p:nvPr/>
        </p:nvSpPr>
        <p:spPr>
          <a:xfrm>
            <a:off x="7801321" y="4937967"/>
            <a:ext cx="1965600" cy="900000"/>
          </a:xfrm>
          <a:custGeom>
            <a:avLst/>
            <a:gdLst>
              <a:gd name="connsiteX0" fmla="*/ 0 w 1466002"/>
              <a:gd name="connsiteY0" fmla="*/ 0 h 733001"/>
              <a:gd name="connsiteX1" fmla="*/ 1466002 w 1466002"/>
              <a:gd name="connsiteY1" fmla="*/ 0 h 733001"/>
              <a:gd name="connsiteX2" fmla="*/ 1466002 w 1466002"/>
              <a:gd name="connsiteY2" fmla="*/ 733001 h 733001"/>
              <a:gd name="connsiteX3" fmla="*/ 0 w 1466002"/>
              <a:gd name="connsiteY3" fmla="*/ 733001 h 733001"/>
              <a:gd name="connsiteX4" fmla="*/ 0 w 1466002"/>
              <a:gd name="connsiteY4" fmla="*/ 0 h 733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6002" h="733001">
                <a:moveTo>
                  <a:pt x="0" y="0"/>
                </a:moveTo>
                <a:lnTo>
                  <a:pt x="1466002" y="0"/>
                </a:lnTo>
                <a:lnTo>
                  <a:pt x="1466002" y="733001"/>
                </a:lnTo>
                <a:lnTo>
                  <a:pt x="0" y="73300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Control de </a:t>
            </a: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Procedimientos </a:t>
            </a: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Administrativos y Consulta</a:t>
            </a:r>
          </a:p>
        </p:txBody>
      </p:sp>
      <p:sp>
        <p:nvSpPr>
          <p:cNvPr id="224" name="223 Forma libre">
            <a:hlinkClick r:id="rId10" action="ppaction://hlinksldjump"/>
          </p:cNvPr>
          <p:cNvSpPr/>
          <p:nvPr/>
        </p:nvSpPr>
        <p:spPr>
          <a:xfrm>
            <a:off x="7801321" y="5999151"/>
            <a:ext cx="1965600" cy="900000"/>
          </a:xfrm>
          <a:custGeom>
            <a:avLst/>
            <a:gdLst>
              <a:gd name="connsiteX0" fmla="*/ 0 w 1466002"/>
              <a:gd name="connsiteY0" fmla="*/ 0 h 733001"/>
              <a:gd name="connsiteX1" fmla="*/ 1466002 w 1466002"/>
              <a:gd name="connsiteY1" fmla="*/ 0 h 733001"/>
              <a:gd name="connsiteX2" fmla="*/ 1466002 w 1466002"/>
              <a:gd name="connsiteY2" fmla="*/ 733001 h 733001"/>
              <a:gd name="connsiteX3" fmla="*/ 0 w 1466002"/>
              <a:gd name="connsiteY3" fmla="*/ 733001 h 733001"/>
              <a:gd name="connsiteX4" fmla="*/ 0 w 1466002"/>
              <a:gd name="connsiteY4" fmla="*/ 0 h 733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6002" h="733001">
                <a:moveTo>
                  <a:pt x="0" y="0"/>
                </a:moveTo>
                <a:lnTo>
                  <a:pt x="1466002" y="0"/>
                </a:lnTo>
                <a:lnTo>
                  <a:pt x="1466002" y="733001"/>
                </a:lnTo>
                <a:lnTo>
                  <a:pt x="0" y="73300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Denuncias Ambientales, Quejas y Participación Social</a:t>
            </a:r>
          </a:p>
        </p:txBody>
      </p:sp>
      <p:sp>
        <p:nvSpPr>
          <p:cNvPr id="225" name="224 Forma libre">
            <a:hlinkClick r:id="rId13" action="ppaction://hlinkpres?slideindex=1&amp;slidetitle="/>
          </p:cNvPr>
          <p:cNvSpPr/>
          <p:nvPr/>
        </p:nvSpPr>
        <p:spPr>
          <a:xfrm>
            <a:off x="10205748" y="3653110"/>
            <a:ext cx="1965600" cy="900000"/>
          </a:xfrm>
          <a:custGeom>
            <a:avLst/>
            <a:gdLst>
              <a:gd name="connsiteX0" fmla="*/ 0 w 1466002"/>
              <a:gd name="connsiteY0" fmla="*/ 0 h 733001"/>
              <a:gd name="connsiteX1" fmla="*/ 1466002 w 1466002"/>
              <a:gd name="connsiteY1" fmla="*/ 0 h 733001"/>
              <a:gd name="connsiteX2" fmla="*/ 1466002 w 1466002"/>
              <a:gd name="connsiteY2" fmla="*/ 733001 h 733001"/>
              <a:gd name="connsiteX3" fmla="*/ 0 w 1466002"/>
              <a:gd name="connsiteY3" fmla="*/ 733001 h 733001"/>
              <a:gd name="connsiteX4" fmla="*/ 0 w 1466002"/>
              <a:gd name="connsiteY4" fmla="*/ 0 h 733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6002" h="733001">
                <a:moveTo>
                  <a:pt x="0" y="0"/>
                </a:moveTo>
                <a:lnTo>
                  <a:pt x="1466002" y="0"/>
                </a:lnTo>
                <a:lnTo>
                  <a:pt x="1466002" y="733001"/>
                </a:lnTo>
                <a:lnTo>
                  <a:pt x="0" y="73300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  <a:hlinkClick r:id="rId14"/>
              </a:rPr>
              <a:t>Dirección General de </a:t>
            </a:r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  <a:hlinkClick r:id="rId14"/>
              </a:rPr>
              <a:t>Administración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8" name="227 Conector recto"/>
          <p:cNvCxnSpPr/>
          <p:nvPr/>
        </p:nvCxnSpPr>
        <p:spPr>
          <a:xfrm>
            <a:off x="186658" y="3658792"/>
            <a:ext cx="1008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228 Conector recto"/>
          <p:cNvCxnSpPr/>
          <p:nvPr/>
        </p:nvCxnSpPr>
        <p:spPr>
          <a:xfrm>
            <a:off x="1183254" y="3285926"/>
            <a:ext cx="0" cy="381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229 Conector recto"/>
          <p:cNvCxnSpPr/>
          <p:nvPr/>
        </p:nvCxnSpPr>
        <p:spPr>
          <a:xfrm>
            <a:off x="2760362" y="3661173"/>
            <a:ext cx="1008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230 Conector recto"/>
          <p:cNvCxnSpPr/>
          <p:nvPr/>
        </p:nvCxnSpPr>
        <p:spPr>
          <a:xfrm>
            <a:off x="3756958" y="3288307"/>
            <a:ext cx="0" cy="381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231 Conector recto"/>
          <p:cNvCxnSpPr/>
          <p:nvPr/>
        </p:nvCxnSpPr>
        <p:spPr>
          <a:xfrm>
            <a:off x="5237451" y="3661173"/>
            <a:ext cx="1008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232 Conector recto"/>
          <p:cNvCxnSpPr/>
          <p:nvPr/>
        </p:nvCxnSpPr>
        <p:spPr>
          <a:xfrm>
            <a:off x="6234044" y="3288307"/>
            <a:ext cx="0" cy="381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233 Conector recto"/>
          <p:cNvCxnSpPr/>
          <p:nvPr/>
        </p:nvCxnSpPr>
        <p:spPr>
          <a:xfrm>
            <a:off x="7733404" y="3665936"/>
            <a:ext cx="1008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234 Conector recto"/>
          <p:cNvCxnSpPr/>
          <p:nvPr/>
        </p:nvCxnSpPr>
        <p:spPr>
          <a:xfrm>
            <a:off x="8729997" y="3293070"/>
            <a:ext cx="0" cy="381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/>
          <p:nvPr/>
        </p:nvCxnSpPr>
        <p:spPr>
          <a:xfrm>
            <a:off x="11180365" y="2401173"/>
            <a:ext cx="0" cy="1260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238 Conector recto"/>
          <p:cNvCxnSpPr/>
          <p:nvPr/>
        </p:nvCxnSpPr>
        <p:spPr>
          <a:xfrm>
            <a:off x="835772" y="2386887"/>
            <a:ext cx="10352776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239 Conector recto"/>
          <p:cNvCxnSpPr/>
          <p:nvPr/>
        </p:nvCxnSpPr>
        <p:spPr>
          <a:xfrm>
            <a:off x="6260751" y="2231057"/>
            <a:ext cx="0" cy="32489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240 Conector recto"/>
          <p:cNvCxnSpPr/>
          <p:nvPr/>
        </p:nvCxnSpPr>
        <p:spPr>
          <a:xfrm>
            <a:off x="8817147" y="2401173"/>
            <a:ext cx="0" cy="1701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241 Conector recto"/>
          <p:cNvCxnSpPr/>
          <p:nvPr/>
        </p:nvCxnSpPr>
        <p:spPr>
          <a:xfrm>
            <a:off x="3736421" y="2403555"/>
            <a:ext cx="0" cy="1701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242 Conector recto"/>
          <p:cNvCxnSpPr/>
          <p:nvPr/>
        </p:nvCxnSpPr>
        <p:spPr>
          <a:xfrm>
            <a:off x="845297" y="2385839"/>
            <a:ext cx="0" cy="17011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Botón de acción: Inicio">
            <a:hlinkClick r:id="" action="ppaction://hlinkshowjump?jump=firstslide" highlightClick="1"/>
          </p:cNvPr>
          <p:cNvSpPr/>
          <p:nvPr/>
        </p:nvSpPr>
        <p:spPr>
          <a:xfrm>
            <a:off x="175224" y="7785356"/>
            <a:ext cx="352278" cy="300275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2" name="51 Forma libre">
            <a:hlinkClick r:id="rId10" action="ppaction://hlinksldjump"/>
          </p:cNvPr>
          <p:cNvSpPr/>
          <p:nvPr/>
        </p:nvSpPr>
        <p:spPr>
          <a:xfrm>
            <a:off x="2743736" y="7735551"/>
            <a:ext cx="559436" cy="300275"/>
          </a:xfrm>
          <a:custGeom>
            <a:avLst/>
            <a:gdLst>
              <a:gd name="connsiteX0" fmla="*/ 0 w 1466002"/>
              <a:gd name="connsiteY0" fmla="*/ 0 h 733001"/>
              <a:gd name="connsiteX1" fmla="*/ 1466002 w 1466002"/>
              <a:gd name="connsiteY1" fmla="*/ 0 h 733001"/>
              <a:gd name="connsiteX2" fmla="*/ 1466002 w 1466002"/>
              <a:gd name="connsiteY2" fmla="*/ 733001 h 733001"/>
              <a:gd name="connsiteX3" fmla="*/ 0 w 1466002"/>
              <a:gd name="connsiteY3" fmla="*/ 733001 h 733001"/>
              <a:gd name="connsiteX4" fmla="*/ 0 w 1466002"/>
              <a:gd name="connsiteY4" fmla="*/ 0 h 733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66002" h="733001">
                <a:moveTo>
                  <a:pt x="0" y="0"/>
                </a:moveTo>
                <a:lnTo>
                  <a:pt x="1466002" y="0"/>
                </a:lnTo>
                <a:lnTo>
                  <a:pt x="1466002" y="733001"/>
                </a:lnTo>
                <a:lnTo>
                  <a:pt x="0" y="733001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Botón de acción: Hacia atrás o Anterior">
            <a:hlinkClick r:id="" action="ppaction://hlinkshowjump?jump=previousslide" highlightClick="1"/>
          </p:cNvPr>
          <p:cNvSpPr/>
          <p:nvPr/>
        </p:nvSpPr>
        <p:spPr>
          <a:xfrm>
            <a:off x="1260227" y="7748461"/>
            <a:ext cx="386761" cy="329668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567332" y="7818592"/>
            <a:ext cx="6559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INICIO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54 CuadroTexto"/>
          <p:cNvSpPr txBox="1"/>
          <p:nvPr/>
        </p:nvSpPr>
        <p:spPr>
          <a:xfrm>
            <a:off x="1773861" y="7808632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REGRESO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55 CuadroTexto"/>
          <p:cNvSpPr txBox="1"/>
          <p:nvPr/>
        </p:nvSpPr>
        <p:spPr>
          <a:xfrm>
            <a:off x="3348459" y="7774795"/>
            <a:ext cx="7381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BOTON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997791"/>
              </p:ext>
            </p:extLst>
          </p:nvPr>
        </p:nvGraphicFramePr>
        <p:xfrm>
          <a:off x="9723163" y="7304735"/>
          <a:ext cx="2770312" cy="9483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70312"/>
              </a:tblGrid>
              <a:tr h="948347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Aprobación y registro de la estructura organizacional de la PROFEPA con vigencia </a:t>
                      </a:r>
                      <a:r>
                        <a:rPr lang="es-MX" sz="1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 de junio de 2018 </a:t>
                      </a:r>
                      <a:r>
                        <a:rPr lang="es-MX" sz="1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mediante </a:t>
                      </a:r>
                      <a:r>
                        <a:rPr lang="es-MX" sz="1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oficios </a:t>
                      </a:r>
                      <a:r>
                        <a:rPr lang="es-MX" sz="10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SSFP</a:t>
                      </a:r>
                      <a:r>
                        <a:rPr lang="es-MX" sz="10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/408/0634/2018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MX" sz="1000" b="1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SSFP</a:t>
                      </a:r>
                      <a:r>
                        <a:rPr lang="es-MX" sz="10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/408/</a:t>
                      </a:r>
                      <a:r>
                        <a:rPr lang="es-MX" sz="1000" b="1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DGOR</a:t>
                      </a:r>
                      <a:r>
                        <a:rPr lang="es-MX" sz="10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/1044/2018</a:t>
                      </a: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531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536</TotalTime>
  <Words>150</Words>
  <Application>Microsoft Office PowerPoint</Application>
  <PresentationFormat>Personalizado</PresentationFormat>
  <Paragraphs>23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Gabriela Nuñez Perez</dc:creator>
  <cp:lastModifiedBy>Torres Ilizaliturri Monserrat</cp:lastModifiedBy>
  <cp:revision>43</cp:revision>
  <cp:lastPrinted>2017-05-18T16:03:09Z</cp:lastPrinted>
  <dcterms:created xsi:type="dcterms:W3CDTF">2017-05-15T23:27:00Z</dcterms:created>
  <dcterms:modified xsi:type="dcterms:W3CDTF">2021-06-11T00:17:12Z</dcterms:modified>
</cp:coreProperties>
</file>