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8461375"/>
  <p:notesSz cx="7010400" cy="9296400"/>
  <p:defaultTextStyle>
    <a:defPPr>
      <a:defRPr lang="es-MX"/>
    </a:defPPr>
    <a:lvl1pPr marL="0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0332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0663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50995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01327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51658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01990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52321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02653" algn="l" defTabSz="1100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5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E7C"/>
    <a:srgbClr val="40C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howGuides="1">
      <p:cViewPr varScale="1">
        <p:scale>
          <a:sx n="54" d="100"/>
          <a:sy n="54" d="100"/>
        </p:scale>
        <p:origin x="1206" y="84"/>
      </p:cViewPr>
      <p:guideLst>
        <p:guide orient="horz" pos="2665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628513"/>
            <a:ext cx="10711340" cy="181371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7" y="4794781"/>
            <a:ext cx="8821103" cy="21623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0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01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51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01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52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02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95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4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36143" y="338848"/>
            <a:ext cx="2835354" cy="721959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0079" y="338848"/>
            <a:ext cx="8296037" cy="7219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9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17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437220"/>
            <a:ext cx="10711340" cy="1680523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586294"/>
            <a:ext cx="10711340" cy="185092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03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06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509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013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5165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019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523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026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49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0080" y="1974322"/>
            <a:ext cx="5565696" cy="558411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801" y="1974322"/>
            <a:ext cx="5565696" cy="558411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33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0" y="1894017"/>
            <a:ext cx="5567884" cy="78933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332" indent="0">
              <a:buNone/>
              <a:defRPr sz="2400" b="1"/>
            </a:lvl2pPr>
            <a:lvl3pPr marL="1100663" indent="0">
              <a:buNone/>
              <a:defRPr sz="2200" b="1"/>
            </a:lvl3pPr>
            <a:lvl4pPr marL="1650995" indent="0">
              <a:buNone/>
              <a:defRPr sz="1900" b="1"/>
            </a:lvl4pPr>
            <a:lvl5pPr marL="2201327" indent="0">
              <a:buNone/>
              <a:defRPr sz="1900" b="1"/>
            </a:lvl5pPr>
            <a:lvl6pPr marL="2751658" indent="0">
              <a:buNone/>
              <a:defRPr sz="1900" b="1"/>
            </a:lvl6pPr>
            <a:lvl7pPr marL="3301990" indent="0">
              <a:buNone/>
              <a:defRPr sz="1900" b="1"/>
            </a:lvl7pPr>
            <a:lvl8pPr marL="3852321" indent="0">
              <a:buNone/>
              <a:defRPr sz="1900" b="1"/>
            </a:lvl8pPr>
            <a:lvl9pPr marL="4402653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0" y="2683354"/>
            <a:ext cx="5567884" cy="487508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5" y="1894017"/>
            <a:ext cx="5570072" cy="78933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332" indent="0">
              <a:buNone/>
              <a:defRPr sz="2400" b="1"/>
            </a:lvl2pPr>
            <a:lvl3pPr marL="1100663" indent="0">
              <a:buNone/>
              <a:defRPr sz="2200" b="1"/>
            </a:lvl3pPr>
            <a:lvl4pPr marL="1650995" indent="0">
              <a:buNone/>
              <a:defRPr sz="1900" b="1"/>
            </a:lvl4pPr>
            <a:lvl5pPr marL="2201327" indent="0">
              <a:buNone/>
              <a:defRPr sz="1900" b="1"/>
            </a:lvl5pPr>
            <a:lvl6pPr marL="2751658" indent="0">
              <a:buNone/>
              <a:defRPr sz="1900" b="1"/>
            </a:lvl6pPr>
            <a:lvl7pPr marL="3301990" indent="0">
              <a:buNone/>
              <a:defRPr sz="1900" b="1"/>
            </a:lvl7pPr>
            <a:lvl8pPr marL="3852321" indent="0">
              <a:buNone/>
              <a:defRPr sz="1900" b="1"/>
            </a:lvl8pPr>
            <a:lvl9pPr marL="4402653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5" y="2683354"/>
            <a:ext cx="5570072" cy="487508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12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66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87" y="342257"/>
            <a:ext cx="12601575" cy="591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10 Grupo"/>
          <p:cNvGrpSpPr/>
          <p:nvPr userDrawn="1"/>
        </p:nvGrpSpPr>
        <p:grpSpPr>
          <a:xfrm>
            <a:off x="87" y="-1"/>
            <a:ext cx="12601488" cy="8461375"/>
            <a:chOff x="-3176" y="0"/>
            <a:chExt cx="15497539" cy="900112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73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0" y="336890"/>
            <a:ext cx="4145831" cy="14337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7" y="336891"/>
            <a:ext cx="7044631" cy="722154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0" y="1770622"/>
            <a:ext cx="4145831" cy="5787816"/>
          </a:xfrm>
        </p:spPr>
        <p:txBody>
          <a:bodyPr/>
          <a:lstStyle>
            <a:lvl1pPr marL="0" indent="0">
              <a:buNone/>
              <a:defRPr sz="1700"/>
            </a:lvl1pPr>
            <a:lvl2pPr marL="550332" indent="0">
              <a:buNone/>
              <a:defRPr sz="1400"/>
            </a:lvl2pPr>
            <a:lvl3pPr marL="1100663" indent="0">
              <a:buNone/>
              <a:defRPr sz="1200"/>
            </a:lvl3pPr>
            <a:lvl4pPr marL="1650995" indent="0">
              <a:buNone/>
              <a:defRPr sz="1100"/>
            </a:lvl4pPr>
            <a:lvl5pPr marL="2201327" indent="0">
              <a:buNone/>
              <a:defRPr sz="1100"/>
            </a:lvl5pPr>
            <a:lvl6pPr marL="2751658" indent="0">
              <a:buNone/>
              <a:defRPr sz="1100"/>
            </a:lvl6pPr>
            <a:lvl7pPr marL="3301990" indent="0">
              <a:buNone/>
              <a:defRPr sz="1100"/>
            </a:lvl7pPr>
            <a:lvl8pPr marL="3852321" indent="0">
              <a:buNone/>
              <a:defRPr sz="1100"/>
            </a:lvl8pPr>
            <a:lvl9pPr marL="4402653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8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6" y="5922965"/>
            <a:ext cx="7560945" cy="6992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6" y="756042"/>
            <a:ext cx="7560945" cy="5076825"/>
          </a:xfrm>
        </p:spPr>
        <p:txBody>
          <a:bodyPr/>
          <a:lstStyle>
            <a:lvl1pPr marL="0" indent="0">
              <a:buNone/>
              <a:defRPr sz="3900"/>
            </a:lvl1pPr>
            <a:lvl2pPr marL="550332" indent="0">
              <a:buNone/>
              <a:defRPr sz="3400"/>
            </a:lvl2pPr>
            <a:lvl3pPr marL="1100663" indent="0">
              <a:buNone/>
              <a:defRPr sz="2900"/>
            </a:lvl3pPr>
            <a:lvl4pPr marL="1650995" indent="0">
              <a:buNone/>
              <a:defRPr sz="2400"/>
            </a:lvl4pPr>
            <a:lvl5pPr marL="2201327" indent="0">
              <a:buNone/>
              <a:defRPr sz="2400"/>
            </a:lvl5pPr>
            <a:lvl6pPr marL="2751658" indent="0">
              <a:buNone/>
              <a:defRPr sz="2400"/>
            </a:lvl6pPr>
            <a:lvl7pPr marL="3301990" indent="0">
              <a:buNone/>
              <a:defRPr sz="2400"/>
            </a:lvl7pPr>
            <a:lvl8pPr marL="3852321" indent="0">
              <a:buNone/>
              <a:defRPr sz="2400"/>
            </a:lvl8pPr>
            <a:lvl9pPr marL="4402653" indent="0">
              <a:buNone/>
              <a:defRPr sz="2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6" y="6622202"/>
            <a:ext cx="7560945" cy="993036"/>
          </a:xfrm>
        </p:spPr>
        <p:txBody>
          <a:bodyPr/>
          <a:lstStyle>
            <a:lvl1pPr marL="0" indent="0">
              <a:buNone/>
              <a:defRPr sz="1700"/>
            </a:lvl1pPr>
            <a:lvl2pPr marL="550332" indent="0">
              <a:buNone/>
              <a:defRPr sz="1400"/>
            </a:lvl2pPr>
            <a:lvl3pPr marL="1100663" indent="0">
              <a:buNone/>
              <a:defRPr sz="1200"/>
            </a:lvl3pPr>
            <a:lvl4pPr marL="1650995" indent="0">
              <a:buNone/>
              <a:defRPr sz="1100"/>
            </a:lvl4pPr>
            <a:lvl5pPr marL="2201327" indent="0">
              <a:buNone/>
              <a:defRPr sz="1100"/>
            </a:lvl5pPr>
            <a:lvl6pPr marL="2751658" indent="0">
              <a:buNone/>
              <a:defRPr sz="1100"/>
            </a:lvl6pPr>
            <a:lvl7pPr marL="3301990" indent="0">
              <a:buNone/>
              <a:defRPr sz="1100"/>
            </a:lvl7pPr>
            <a:lvl8pPr marL="3852321" indent="0">
              <a:buNone/>
              <a:defRPr sz="1100"/>
            </a:lvl8pPr>
            <a:lvl9pPr marL="4402653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8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38849"/>
            <a:ext cx="11341418" cy="1410229"/>
          </a:xfrm>
          <a:prstGeom prst="rect">
            <a:avLst/>
          </a:prstGeom>
        </p:spPr>
        <p:txBody>
          <a:bodyPr vert="horz" lIns="110066" tIns="55033" rIns="110066" bIns="5503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974322"/>
            <a:ext cx="11341418" cy="5584116"/>
          </a:xfrm>
          <a:prstGeom prst="rect">
            <a:avLst/>
          </a:prstGeom>
        </p:spPr>
        <p:txBody>
          <a:bodyPr vert="horz" lIns="110066" tIns="55033" rIns="110066" bIns="5503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842442"/>
            <a:ext cx="2940368" cy="450490"/>
          </a:xfrm>
          <a:prstGeom prst="rect">
            <a:avLst/>
          </a:prstGeom>
        </p:spPr>
        <p:txBody>
          <a:bodyPr vert="horz" lIns="110066" tIns="55033" rIns="110066" bIns="550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8A6E-12D1-45DE-805C-4C8184743313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842442"/>
            <a:ext cx="3990500" cy="450490"/>
          </a:xfrm>
          <a:prstGeom prst="rect">
            <a:avLst/>
          </a:prstGeom>
        </p:spPr>
        <p:txBody>
          <a:bodyPr vert="horz" lIns="110066" tIns="55033" rIns="110066" bIns="550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842442"/>
            <a:ext cx="2940368" cy="450490"/>
          </a:xfrm>
          <a:prstGeom prst="rect">
            <a:avLst/>
          </a:prstGeom>
        </p:spPr>
        <p:txBody>
          <a:bodyPr vert="horz" lIns="110066" tIns="55033" rIns="110066" bIns="550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C5C6-D4C2-45F1-A969-53570C645F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22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0663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2749" indent="-412749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4289" indent="-343957" algn="l" defTabSz="1100663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5829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6161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6492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26824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7156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27487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77819" indent="-275166" algn="l" defTabSz="11006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0332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0663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0995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1327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1658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90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2321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2653" algn="l" defTabSz="1100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RECURSOS%20NATURALES/RECURSOS%20NATURALES.pptx" TargetMode="External"/><Relationship Id="rId13" Type="http://schemas.openxmlformats.org/officeDocument/2006/relationships/hyperlink" Target="ADMINISTRACI&#211;N/DIRECCION%20GENERAL%20DE%20ADMINISTRACI&#211;N.pptx" TargetMode="External"/><Relationship Id="rId3" Type="http://schemas.openxmlformats.org/officeDocument/2006/relationships/hyperlink" Target="OF._PROCURADOR.pptx" TargetMode="External"/><Relationship Id="rId7" Type="http://schemas.openxmlformats.org/officeDocument/2006/relationships/hyperlink" Target="http://transparencia.profepa.gob.mx/Transparencia/TransparenciaDGP/ORGANIGRAMA/INSPECCION_INDUSTRIAL/Nuevo/INSPECCION_INDUSTRIAL_.pdf" TargetMode="External"/><Relationship Id="rId12" Type="http://schemas.openxmlformats.org/officeDocument/2006/relationships/hyperlink" Target="http://transparencia.profepa.gob.mx/Transparencia/TransparenciaDGP/ORGANIGRAMA/SUBPROCURADURIA%20JURIDICA/Nuevo/SUBPROCURADURIA_JURIDICA__.pdf" TargetMode="External"/><Relationship Id="rId2" Type="http://schemas.openxmlformats.org/officeDocument/2006/relationships/hyperlink" Target="OF.%20PROCURADOR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INSPECCION%20INDUSTRIAL/INSPECCION%20INDUSTRIAL.pptx" TargetMode="External"/><Relationship Id="rId11" Type="http://schemas.openxmlformats.org/officeDocument/2006/relationships/hyperlink" Target="SUBPROCURADURIA%20JURIDICA/SUBPROCURADURIA%20JURIDICA.pptx" TargetMode="External"/><Relationship Id="rId5" Type="http://schemas.openxmlformats.org/officeDocument/2006/relationships/hyperlink" Target="http://transparencia.profepa.gob.mx/Transparencia/TransparenciaDGP/ORGANIGRAMA/AUDITORIA_AMBIENTAL/pdf/AUDITORIA_AMBIENTAL__.pdf" TargetMode="External"/><Relationship Id="rId10" Type="http://schemas.openxmlformats.org/officeDocument/2006/relationships/slide" Target="slide1.xml"/><Relationship Id="rId4" Type="http://schemas.openxmlformats.org/officeDocument/2006/relationships/hyperlink" Target="AUDITORIA%20AMBIENTAL/AUDITORIA%20AMBIENTAL.pdf" TargetMode="External"/><Relationship Id="rId9" Type="http://schemas.openxmlformats.org/officeDocument/2006/relationships/hyperlink" Target="http://transparencia.profepa.gob.mx/Transparencia/TransparenciaDGP/ORGANIGRAMA/RECURSOS%20NATURALES/Nuevo/RECURSOS_NATURALES__.pdf" TargetMode="External"/><Relationship Id="rId14" Type="http://schemas.openxmlformats.org/officeDocument/2006/relationships/hyperlink" Target="http://transparencia.profepa.gob.mx/Transparencia/TransparenciaDGP/ORGANIGRAMA/ADMINISTRACION/Nuevos/DIRECCION_GENERAL_DE_ADMINISTRACION__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99 CuadroTexto"/>
          <p:cNvSpPr txBox="1"/>
          <p:nvPr/>
        </p:nvSpPr>
        <p:spPr>
          <a:xfrm>
            <a:off x="3084329" y="414263"/>
            <a:ext cx="6445988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 ORGÁNICA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197 Forma libre"/>
          <p:cNvSpPr/>
          <p:nvPr/>
        </p:nvSpPr>
        <p:spPr>
          <a:xfrm>
            <a:off x="7687528" y="3653110"/>
            <a:ext cx="128016" cy="27560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756084"/>
                </a:lnTo>
                <a:lnTo>
                  <a:pt x="114622" y="275608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9" name="198 Forma libre"/>
          <p:cNvSpPr/>
          <p:nvPr/>
        </p:nvSpPr>
        <p:spPr>
          <a:xfrm>
            <a:off x="7687528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14622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0" name="199 Forma libre"/>
          <p:cNvSpPr/>
          <p:nvPr/>
        </p:nvSpPr>
        <p:spPr>
          <a:xfrm>
            <a:off x="7687528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14622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1" name="200 Forma libre"/>
          <p:cNvSpPr/>
          <p:nvPr/>
        </p:nvSpPr>
        <p:spPr>
          <a:xfrm>
            <a:off x="5177448" y="3653110"/>
            <a:ext cx="128016" cy="27560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756084"/>
                </a:lnTo>
                <a:lnTo>
                  <a:pt x="114622" y="275608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2" name="201 Forma libre"/>
          <p:cNvSpPr/>
          <p:nvPr/>
        </p:nvSpPr>
        <p:spPr>
          <a:xfrm>
            <a:off x="5177448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14622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3" name="202 Forma libre"/>
          <p:cNvSpPr/>
          <p:nvPr/>
        </p:nvSpPr>
        <p:spPr>
          <a:xfrm>
            <a:off x="5177448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14622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4" name="203 Forma libre"/>
          <p:cNvSpPr/>
          <p:nvPr/>
        </p:nvSpPr>
        <p:spPr>
          <a:xfrm>
            <a:off x="2714486" y="3653110"/>
            <a:ext cx="128016" cy="27560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756084"/>
                </a:lnTo>
                <a:lnTo>
                  <a:pt x="114622" y="2756084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5" name="204 Forma libre"/>
          <p:cNvSpPr/>
          <p:nvPr/>
        </p:nvSpPr>
        <p:spPr>
          <a:xfrm>
            <a:off x="2714486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14622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6" name="205 Forma libre"/>
          <p:cNvSpPr/>
          <p:nvPr/>
        </p:nvSpPr>
        <p:spPr>
          <a:xfrm>
            <a:off x="2714486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14622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7" name="206 Forma libre"/>
          <p:cNvSpPr/>
          <p:nvPr/>
        </p:nvSpPr>
        <p:spPr>
          <a:xfrm>
            <a:off x="140742" y="3653110"/>
            <a:ext cx="128016" cy="17152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15222"/>
                </a:lnTo>
                <a:lnTo>
                  <a:pt x="122128" y="1715222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8" name="207 Forma libre"/>
          <p:cNvSpPr/>
          <p:nvPr/>
        </p:nvSpPr>
        <p:spPr>
          <a:xfrm>
            <a:off x="140742" y="3653117"/>
            <a:ext cx="128016" cy="67436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674361"/>
                </a:lnTo>
                <a:lnTo>
                  <a:pt x="122128" y="674361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9" name="208 Forma libre">
            <a:hlinkClick r:id="rId2" action="ppaction://hlinkpres?slideindex=1&amp;slidetitle="/>
          </p:cNvPr>
          <p:cNvSpPr/>
          <p:nvPr/>
        </p:nvSpPr>
        <p:spPr>
          <a:xfrm>
            <a:off x="5149781" y="1498058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pres?slideindex=1&amp;slidetitle="/>
              </a:rPr>
              <a:t>Procuraduría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Federal de Protección al Ambiente</a:t>
            </a:r>
          </a:p>
        </p:txBody>
      </p:sp>
      <p:sp>
        <p:nvSpPr>
          <p:cNvPr id="210" name="209 Forma libre">
            <a:hlinkClick r:id="rId4" action="ppaction://hlinkfile"/>
          </p:cNvPr>
          <p:cNvSpPr/>
          <p:nvPr/>
        </p:nvSpPr>
        <p:spPr>
          <a:xfrm>
            <a:off x="210022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Subprocuraduría de Auditoría Ambiental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210 Forma libre"/>
          <p:cNvSpPr/>
          <p:nvPr/>
        </p:nvSpPr>
        <p:spPr>
          <a:xfrm>
            <a:off x="240481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Planeación y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Promoción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Auditorías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211 Forma libre"/>
          <p:cNvSpPr/>
          <p:nvPr/>
        </p:nvSpPr>
        <p:spPr>
          <a:xfrm>
            <a:off x="240481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Operación de Auditorías</a:t>
            </a:r>
          </a:p>
        </p:txBody>
      </p:sp>
      <p:sp>
        <p:nvSpPr>
          <p:cNvPr id="213" name="212 Forma libre">
            <a:hlinkClick r:id="rId6" action="ppaction://hlinkpres?slideindex=1&amp;slidetitle="/>
          </p:cNvPr>
          <p:cNvSpPr/>
          <p:nvPr/>
        </p:nvSpPr>
        <p:spPr>
          <a:xfrm>
            <a:off x="2703940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Subprocuraduría de Inspección Industrial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213 Forma libre"/>
          <p:cNvSpPr/>
          <p:nvPr/>
        </p:nvSpPr>
        <p:spPr>
          <a:xfrm>
            <a:off x="2832769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Asistencia Técnica Industrial</a:t>
            </a:r>
          </a:p>
        </p:txBody>
      </p:sp>
      <p:sp>
        <p:nvSpPr>
          <p:cNvPr id="215" name="214 Forma libre"/>
          <p:cNvSpPr/>
          <p:nvPr/>
        </p:nvSpPr>
        <p:spPr>
          <a:xfrm>
            <a:off x="2832769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de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Contaminación</a:t>
            </a:r>
          </a:p>
        </p:txBody>
      </p:sp>
      <p:sp>
        <p:nvSpPr>
          <p:cNvPr id="216" name="215 Forma libre"/>
          <p:cNvSpPr/>
          <p:nvPr/>
        </p:nvSpPr>
        <p:spPr>
          <a:xfrm>
            <a:off x="2832769" y="599915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Ambiental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en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Puertos,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Aeropuertos  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y Fronteras</a:t>
            </a:r>
          </a:p>
        </p:txBody>
      </p:sp>
      <p:sp>
        <p:nvSpPr>
          <p:cNvPr id="217" name="216 Forma libre">
            <a:hlinkClick r:id="rId8" action="ppaction://hlinkpres?slideindex=1&amp;slidetitle="/>
          </p:cNvPr>
          <p:cNvSpPr/>
          <p:nvPr/>
        </p:nvSpPr>
        <p:spPr>
          <a:xfrm>
            <a:off x="5187348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Subprocuraduría de Recursos Naturales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217 Forma libre">
            <a:hlinkClick r:id="rId10" action="ppaction://hlinksldjump"/>
          </p:cNvPr>
          <p:cNvSpPr/>
          <p:nvPr/>
        </p:nvSpPr>
        <p:spPr>
          <a:xfrm>
            <a:off x="5281041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Impacto Ambiental y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Zona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Federal Marítimo Terrestre</a:t>
            </a:r>
          </a:p>
        </p:txBody>
      </p:sp>
      <p:sp>
        <p:nvSpPr>
          <p:cNvPr id="219" name="218 Forma libre">
            <a:hlinkClick r:id="rId10" action="ppaction://hlinksldjump"/>
          </p:cNvPr>
          <p:cNvSpPr/>
          <p:nvPr/>
        </p:nvSpPr>
        <p:spPr>
          <a:xfrm>
            <a:off x="5281041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Vida Silvestre, Recursos Marinos y Ecosistemas Costeros</a:t>
            </a:r>
          </a:p>
        </p:txBody>
      </p:sp>
      <p:sp>
        <p:nvSpPr>
          <p:cNvPr id="220" name="219 Forma libre">
            <a:hlinkClick r:id="rId10" action="ppaction://hlinksldjump"/>
          </p:cNvPr>
          <p:cNvSpPr/>
          <p:nvPr/>
        </p:nvSpPr>
        <p:spPr>
          <a:xfrm>
            <a:off x="5281041" y="599915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y Vigilancia Forestal</a:t>
            </a:r>
          </a:p>
        </p:txBody>
      </p:sp>
      <p:sp>
        <p:nvSpPr>
          <p:cNvPr id="221" name="220 Forma libre">
            <a:hlinkClick r:id="rId11" action="ppaction://hlinkpres?slideindex=1&amp;slidetitle="/>
          </p:cNvPr>
          <p:cNvSpPr/>
          <p:nvPr/>
        </p:nvSpPr>
        <p:spPr>
          <a:xfrm>
            <a:off x="7670759" y="2560075"/>
            <a:ext cx="2052404" cy="733001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Subprocuraduría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               Jurídica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221 Forma libre">
            <a:hlinkClick r:id="rId10" action="ppaction://hlinksldjump"/>
          </p:cNvPr>
          <p:cNvSpPr/>
          <p:nvPr/>
        </p:nvSpPr>
        <p:spPr>
          <a:xfrm>
            <a:off x="7801321" y="385610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Delitos Federales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 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el Ambiente y Litigio</a:t>
            </a:r>
          </a:p>
        </p:txBody>
      </p:sp>
      <p:sp>
        <p:nvSpPr>
          <p:cNvPr id="223" name="222 Forma libre">
            <a:hlinkClick r:id="rId10" action="ppaction://hlinksldjump"/>
          </p:cNvPr>
          <p:cNvSpPr/>
          <p:nvPr/>
        </p:nvSpPr>
        <p:spPr>
          <a:xfrm>
            <a:off x="7801321" y="4937967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Procedimientos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Administrativos y Consulta</a:t>
            </a:r>
          </a:p>
        </p:txBody>
      </p:sp>
      <p:sp>
        <p:nvSpPr>
          <p:cNvPr id="224" name="223 Forma libre">
            <a:hlinkClick r:id="rId10" action="ppaction://hlinksldjump"/>
          </p:cNvPr>
          <p:cNvSpPr/>
          <p:nvPr/>
        </p:nvSpPr>
        <p:spPr>
          <a:xfrm>
            <a:off x="7801321" y="5999151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 Quejas y Participación Social</a:t>
            </a:r>
          </a:p>
        </p:txBody>
      </p:sp>
      <p:sp>
        <p:nvSpPr>
          <p:cNvPr id="225" name="224 Forma libre">
            <a:hlinkClick r:id="rId13" action="ppaction://hlinkpres?slideindex=1&amp;slidetitle="/>
          </p:cNvPr>
          <p:cNvSpPr/>
          <p:nvPr/>
        </p:nvSpPr>
        <p:spPr>
          <a:xfrm>
            <a:off x="10205748" y="3653110"/>
            <a:ext cx="1965600" cy="900000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Dirección General de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Administración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8" name="227 Conector recto"/>
          <p:cNvCxnSpPr/>
          <p:nvPr/>
        </p:nvCxnSpPr>
        <p:spPr>
          <a:xfrm>
            <a:off x="186658" y="3658792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228 Conector recto"/>
          <p:cNvCxnSpPr/>
          <p:nvPr/>
        </p:nvCxnSpPr>
        <p:spPr>
          <a:xfrm>
            <a:off x="1183254" y="3285926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229 Conector recto"/>
          <p:cNvCxnSpPr/>
          <p:nvPr/>
        </p:nvCxnSpPr>
        <p:spPr>
          <a:xfrm>
            <a:off x="2760362" y="3661173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/>
          <p:nvPr/>
        </p:nvCxnSpPr>
        <p:spPr>
          <a:xfrm>
            <a:off x="3756958" y="3288307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>
            <a:off x="5237451" y="3661173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Conector recto"/>
          <p:cNvCxnSpPr/>
          <p:nvPr/>
        </p:nvCxnSpPr>
        <p:spPr>
          <a:xfrm>
            <a:off x="6234044" y="3288307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/>
          <p:nvPr/>
        </p:nvCxnSpPr>
        <p:spPr>
          <a:xfrm>
            <a:off x="7733404" y="3665936"/>
            <a:ext cx="10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234 Conector recto"/>
          <p:cNvCxnSpPr/>
          <p:nvPr/>
        </p:nvCxnSpPr>
        <p:spPr>
          <a:xfrm>
            <a:off x="8729997" y="3293070"/>
            <a:ext cx="0" cy="3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11180365" y="2401173"/>
            <a:ext cx="0" cy="12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238 Conector recto"/>
          <p:cNvCxnSpPr/>
          <p:nvPr/>
        </p:nvCxnSpPr>
        <p:spPr>
          <a:xfrm>
            <a:off x="835772" y="2386887"/>
            <a:ext cx="10352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>
            <a:off x="6260751" y="2231057"/>
            <a:ext cx="0" cy="324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>
            <a:off x="8817147" y="2401173"/>
            <a:ext cx="0" cy="170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241 Conector recto"/>
          <p:cNvCxnSpPr/>
          <p:nvPr/>
        </p:nvCxnSpPr>
        <p:spPr>
          <a:xfrm>
            <a:off x="3736421" y="2403555"/>
            <a:ext cx="0" cy="170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242 Conector recto"/>
          <p:cNvCxnSpPr/>
          <p:nvPr/>
        </p:nvCxnSpPr>
        <p:spPr>
          <a:xfrm>
            <a:off x="845297" y="2385839"/>
            <a:ext cx="0" cy="170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otón de acción: Inicio">
            <a:hlinkClick r:id="" action="ppaction://hlinkshowjump?jump=firstslide" highlightClick="1"/>
          </p:cNvPr>
          <p:cNvSpPr/>
          <p:nvPr/>
        </p:nvSpPr>
        <p:spPr>
          <a:xfrm>
            <a:off x="175224" y="7785356"/>
            <a:ext cx="352278" cy="300275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51 Forma libre">
            <a:hlinkClick r:id="rId10" action="ppaction://hlinksldjump"/>
          </p:cNvPr>
          <p:cNvSpPr/>
          <p:nvPr/>
        </p:nvSpPr>
        <p:spPr>
          <a:xfrm>
            <a:off x="2743736" y="7735551"/>
            <a:ext cx="559436" cy="300275"/>
          </a:xfrm>
          <a:custGeom>
            <a:avLst/>
            <a:gdLst>
              <a:gd name="connsiteX0" fmla="*/ 0 w 1466002"/>
              <a:gd name="connsiteY0" fmla="*/ 0 h 733001"/>
              <a:gd name="connsiteX1" fmla="*/ 1466002 w 1466002"/>
              <a:gd name="connsiteY1" fmla="*/ 0 h 733001"/>
              <a:gd name="connsiteX2" fmla="*/ 1466002 w 1466002"/>
              <a:gd name="connsiteY2" fmla="*/ 733001 h 733001"/>
              <a:gd name="connsiteX3" fmla="*/ 0 w 1466002"/>
              <a:gd name="connsiteY3" fmla="*/ 733001 h 733001"/>
              <a:gd name="connsiteX4" fmla="*/ 0 w 1466002"/>
              <a:gd name="connsiteY4" fmla="*/ 0 h 73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002" h="733001">
                <a:moveTo>
                  <a:pt x="0" y="0"/>
                </a:moveTo>
                <a:lnTo>
                  <a:pt x="1466002" y="0"/>
                </a:lnTo>
                <a:lnTo>
                  <a:pt x="1466002" y="733001"/>
                </a:lnTo>
                <a:lnTo>
                  <a:pt x="0" y="733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260227" y="7748461"/>
            <a:ext cx="386761" cy="329668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67332" y="7818592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1773861" y="7808632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REGRESO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3348459" y="7774795"/>
            <a:ext cx="738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BOTON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97791"/>
              </p:ext>
            </p:extLst>
          </p:nvPr>
        </p:nvGraphicFramePr>
        <p:xfrm>
          <a:off x="9723163" y="7304735"/>
          <a:ext cx="2770312" cy="948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0312"/>
              </a:tblGrid>
              <a:tr h="9483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Aprobación y registro de la estructura organizacional de la PROFEPA con vigencia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de junio de 2018 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mediante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oficios </a:t>
                      </a:r>
                      <a:r>
                        <a:rPr lang="es-MX" sz="1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SSFP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/408/0634/2018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SSFP</a:t>
                      </a: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/408/</a:t>
                      </a:r>
                      <a:r>
                        <a:rPr lang="es-MX" sz="10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DGOR</a:t>
                      </a: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/1044/2018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3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536</TotalTime>
  <Words>150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Gabriela Nuñez Perez</dc:creator>
  <cp:lastModifiedBy>Torres Ilizaliturri Monserrat</cp:lastModifiedBy>
  <cp:revision>43</cp:revision>
  <cp:lastPrinted>2017-05-18T16:03:09Z</cp:lastPrinted>
  <dcterms:created xsi:type="dcterms:W3CDTF">2017-05-15T23:27:00Z</dcterms:created>
  <dcterms:modified xsi:type="dcterms:W3CDTF">2021-06-11T00:17:12Z</dcterms:modified>
</cp:coreProperties>
</file>