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307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10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884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859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49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58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940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303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616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698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703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2244-103D-47E0-9C1F-5406A0DC72B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EABAA-C052-46A8-AFB6-8E6A9F157D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329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transparencia.profepa.gob.mx/Transparencia/TransparenciaDGP/ORGANIGRAMA/procuraduria%20federa/OF._PROCURADOR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://transparencia.profepa.gob.mx/Transparencia/TransparenciaDGP/ORGANIGRAMA/formas/PROFEPA%20basica__.pdf" TargetMode="External"/><Relationship Id="rId4" Type="http://schemas.openxmlformats.org/officeDocument/2006/relationships/hyperlink" Target="http://transparencia.profepa.gob.mx/Transparencia/TransparenciaDGP/ORGANIGRAMA/procuraduria%20federa/PROFEPA%20basica__.pdf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67 Forma libre"/>
          <p:cNvSpPr/>
          <p:nvPr/>
        </p:nvSpPr>
        <p:spPr>
          <a:xfrm>
            <a:off x="5395682" y="1058042"/>
            <a:ext cx="1316718" cy="73272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Procurador Federal de Protección al Ambiente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5405013" y="1651921"/>
            <a:ext cx="274316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J11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6349560" y="1651921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3"/>
              </a:rPr>
              <a:t>5792</a:t>
            </a:r>
            <a:endParaRPr lang="es-MX" sz="914" dirty="0"/>
          </a:p>
        </p:txBody>
      </p:sp>
      <p:sp>
        <p:nvSpPr>
          <p:cNvPr id="71" name="70 Forma libre"/>
          <p:cNvSpPr/>
          <p:nvPr/>
        </p:nvSpPr>
        <p:spPr>
          <a:xfrm>
            <a:off x="2935053" y="2222432"/>
            <a:ext cx="1344979" cy="6139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Secretaria Particular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71 CuadroTexto"/>
          <p:cNvSpPr txBox="1"/>
          <p:nvPr/>
        </p:nvSpPr>
        <p:spPr>
          <a:xfrm>
            <a:off x="2954029" y="2690291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M33</a:t>
            </a:r>
            <a:endParaRPr lang="es-MX" sz="914" dirty="0"/>
          </a:p>
        </p:txBody>
      </p:sp>
      <p:sp>
        <p:nvSpPr>
          <p:cNvPr id="73" name="72 CuadroTexto"/>
          <p:cNvSpPr txBox="1"/>
          <p:nvPr/>
        </p:nvSpPr>
        <p:spPr>
          <a:xfrm>
            <a:off x="3924792" y="2707998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5937</a:t>
            </a:r>
            <a:endParaRPr lang="es-MX" sz="914" dirty="0"/>
          </a:p>
        </p:txBody>
      </p:sp>
      <p:sp>
        <p:nvSpPr>
          <p:cNvPr id="77" name="76 Forma libre"/>
          <p:cNvSpPr/>
          <p:nvPr/>
        </p:nvSpPr>
        <p:spPr>
          <a:xfrm>
            <a:off x="2328599" y="4586698"/>
            <a:ext cx="1031140" cy="61878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Secretaria Privada</a:t>
            </a:r>
            <a:endParaRPr lang="es-MX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79 Forma libre"/>
          <p:cNvSpPr/>
          <p:nvPr/>
        </p:nvSpPr>
        <p:spPr>
          <a:xfrm>
            <a:off x="6066117" y="2222432"/>
            <a:ext cx="1441760" cy="56464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Dirección de Atención Ciudadana y Comunicación Social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6119316" y="2658101"/>
            <a:ext cx="312097" cy="12897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M33</a:t>
            </a:r>
            <a:endParaRPr lang="es-MX" sz="914" dirty="0"/>
          </a:p>
        </p:txBody>
      </p:sp>
      <p:sp>
        <p:nvSpPr>
          <p:cNvPr id="82" name="81 CuadroTexto"/>
          <p:cNvSpPr txBox="1"/>
          <p:nvPr/>
        </p:nvSpPr>
        <p:spPr>
          <a:xfrm>
            <a:off x="7152637" y="2658102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5950</a:t>
            </a:r>
            <a:endParaRPr lang="es-MX" sz="914" dirty="0"/>
          </a:p>
        </p:txBody>
      </p:sp>
      <p:sp>
        <p:nvSpPr>
          <p:cNvPr id="98" name="97 Forma libre"/>
          <p:cNvSpPr/>
          <p:nvPr/>
        </p:nvSpPr>
        <p:spPr>
          <a:xfrm>
            <a:off x="8799277" y="3582760"/>
            <a:ext cx="1561730" cy="6123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Dirección de Planeación y Evaluación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98 CuadroTexto"/>
          <p:cNvSpPr txBox="1"/>
          <p:nvPr/>
        </p:nvSpPr>
        <p:spPr>
          <a:xfrm>
            <a:off x="8836419" y="4087481"/>
            <a:ext cx="334534" cy="12577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N</a:t>
            </a:r>
            <a:r>
              <a:rPr lang="es-MX" sz="914" dirty="0" smtClean="0"/>
              <a:t>31</a:t>
            </a:r>
            <a:endParaRPr lang="es-MX" sz="914" dirty="0"/>
          </a:p>
        </p:txBody>
      </p:sp>
      <p:sp>
        <p:nvSpPr>
          <p:cNvPr id="100" name="99 CuadroTexto"/>
          <p:cNvSpPr txBox="1"/>
          <p:nvPr/>
        </p:nvSpPr>
        <p:spPr>
          <a:xfrm>
            <a:off x="9983335" y="4049813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3559</a:t>
            </a:r>
            <a:endParaRPr lang="es-MX" sz="914" dirty="0"/>
          </a:p>
        </p:txBody>
      </p:sp>
      <p:sp>
        <p:nvSpPr>
          <p:cNvPr id="103" name="102 Forma libre"/>
          <p:cNvSpPr/>
          <p:nvPr/>
        </p:nvSpPr>
        <p:spPr>
          <a:xfrm>
            <a:off x="10750900" y="3597860"/>
            <a:ext cx="1285515" cy="65620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Coordinación Administrativa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103 CuadroTexto"/>
          <p:cNvSpPr txBox="1"/>
          <p:nvPr/>
        </p:nvSpPr>
        <p:spPr>
          <a:xfrm>
            <a:off x="10764915" y="4127441"/>
            <a:ext cx="335621" cy="13536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N31</a:t>
            </a:r>
            <a:endParaRPr lang="es-MX" sz="914" dirty="0"/>
          </a:p>
        </p:txBody>
      </p:sp>
      <p:sp>
        <p:nvSpPr>
          <p:cNvPr id="105" name="104 CuadroTexto"/>
          <p:cNvSpPr txBox="1"/>
          <p:nvPr/>
        </p:nvSpPr>
        <p:spPr>
          <a:xfrm>
            <a:off x="11677779" y="4114299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3561</a:t>
            </a:r>
            <a:endParaRPr lang="es-MX" sz="914" dirty="0"/>
          </a:p>
        </p:txBody>
      </p:sp>
      <p:cxnSp>
        <p:nvCxnSpPr>
          <p:cNvPr id="107" name="106 Conector recto"/>
          <p:cNvCxnSpPr>
            <a:cxnSpLocks/>
          </p:cNvCxnSpPr>
          <p:nvPr/>
        </p:nvCxnSpPr>
        <p:spPr>
          <a:xfrm>
            <a:off x="1193177" y="2037229"/>
            <a:ext cx="10180746" cy="170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112 Conector recto"/>
          <p:cNvCxnSpPr>
            <a:cxnSpLocks/>
          </p:cNvCxnSpPr>
          <p:nvPr/>
        </p:nvCxnSpPr>
        <p:spPr>
          <a:xfrm flipH="1">
            <a:off x="5162510" y="3229235"/>
            <a:ext cx="5745" cy="2762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114 Conector recto"/>
          <p:cNvCxnSpPr>
            <a:cxnSpLocks/>
          </p:cNvCxnSpPr>
          <p:nvPr/>
        </p:nvCxnSpPr>
        <p:spPr>
          <a:xfrm>
            <a:off x="5966290" y="4322048"/>
            <a:ext cx="1" cy="10670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118 Conector recto"/>
          <p:cNvCxnSpPr>
            <a:cxnSpLocks/>
          </p:cNvCxnSpPr>
          <p:nvPr/>
        </p:nvCxnSpPr>
        <p:spPr>
          <a:xfrm>
            <a:off x="11378277" y="2069685"/>
            <a:ext cx="4344" cy="155488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119 Conector recto"/>
          <p:cNvCxnSpPr>
            <a:cxnSpLocks/>
          </p:cNvCxnSpPr>
          <p:nvPr/>
        </p:nvCxnSpPr>
        <p:spPr>
          <a:xfrm>
            <a:off x="2854132" y="3225769"/>
            <a:ext cx="2284154" cy="69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120 Conector recto"/>
          <p:cNvCxnSpPr>
            <a:cxnSpLocks/>
          </p:cNvCxnSpPr>
          <p:nvPr/>
        </p:nvCxnSpPr>
        <p:spPr>
          <a:xfrm>
            <a:off x="3628716" y="2802683"/>
            <a:ext cx="0" cy="42308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121 Conector recto"/>
          <p:cNvCxnSpPr/>
          <p:nvPr/>
        </p:nvCxnSpPr>
        <p:spPr>
          <a:xfrm>
            <a:off x="3589974" y="2051789"/>
            <a:ext cx="0" cy="1951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123 Conector recto"/>
          <p:cNvCxnSpPr>
            <a:cxnSpLocks/>
          </p:cNvCxnSpPr>
          <p:nvPr/>
        </p:nvCxnSpPr>
        <p:spPr>
          <a:xfrm flipH="1">
            <a:off x="2854132" y="3205993"/>
            <a:ext cx="502" cy="13807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125 Conector recto"/>
          <p:cNvCxnSpPr>
            <a:cxnSpLocks/>
          </p:cNvCxnSpPr>
          <p:nvPr/>
        </p:nvCxnSpPr>
        <p:spPr>
          <a:xfrm>
            <a:off x="6764642" y="2051789"/>
            <a:ext cx="0" cy="2109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126 Conector recto"/>
          <p:cNvCxnSpPr>
            <a:cxnSpLocks/>
          </p:cNvCxnSpPr>
          <p:nvPr/>
        </p:nvCxnSpPr>
        <p:spPr>
          <a:xfrm>
            <a:off x="6094029" y="1790765"/>
            <a:ext cx="0" cy="2666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128 Forma libre"/>
          <p:cNvSpPr/>
          <p:nvPr/>
        </p:nvSpPr>
        <p:spPr>
          <a:xfrm>
            <a:off x="519539" y="2205513"/>
            <a:ext cx="1329610" cy="59929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Unidad de Transparencia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129 CuadroTexto"/>
          <p:cNvSpPr txBox="1"/>
          <p:nvPr/>
        </p:nvSpPr>
        <p:spPr>
          <a:xfrm>
            <a:off x="536634" y="2650168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M11</a:t>
            </a:r>
            <a:endParaRPr lang="es-MX" sz="914" dirty="0"/>
          </a:p>
        </p:txBody>
      </p:sp>
      <p:sp>
        <p:nvSpPr>
          <p:cNvPr id="131" name="130 CuadroTexto"/>
          <p:cNvSpPr txBox="1"/>
          <p:nvPr/>
        </p:nvSpPr>
        <p:spPr>
          <a:xfrm>
            <a:off x="1495949" y="2650169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4728</a:t>
            </a:r>
            <a:endParaRPr lang="es-MX" sz="914" dirty="0"/>
          </a:p>
        </p:txBody>
      </p:sp>
      <p:sp>
        <p:nvSpPr>
          <p:cNvPr id="133" name="26 Botón de acción: Inicio">
            <a:hlinkClick r:id="rId4" highlightClick="1"/>
          </p:cNvPr>
          <p:cNvSpPr/>
          <p:nvPr/>
        </p:nvSpPr>
        <p:spPr>
          <a:xfrm>
            <a:off x="404388" y="6277631"/>
            <a:ext cx="321705" cy="274286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sz="1371"/>
          </a:p>
        </p:txBody>
      </p:sp>
      <p:sp>
        <p:nvSpPr>
          <p:cNvPr id="134" name="27 Botón de acción: Hacia atrás o Anterior">
            <a:hlinkClick r:id="rId5" highlightClick="1"/>
          </p:cNvPr>
          <p:cNvSpPr/>
          <p:nvPr/>
        </p:nvSpPr>
        <p:spPr>
          <a:xfrm>
            <a:off x="793729" y="6277631"/>
            <a:ext cx="324267" cy="274316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sz="1371"/>
          </a:p>
        </p:txBody>
      </p:sp>
      <p:sp>
        <p:nvSpPr>
          <p:cNvPr id="3" name="2 CuadroTexto"/>
          <p:cNvSpPr txBox="1"/>
          <p:nvPr/>
        </p:nvSpPr>
        <p:spPr>
          <a:xfrm>
            <a:off x="2599209" y="302944"/>
            <a:ext cx="7492836" cy="373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1829" b="1" dirty="0" smtClean="0">
                <a:latin typeface="Arial" panose="020B0604020202020204" pitchFamily="34" charset="0"/>
                <a:cs typeface="Arial" panose="020B0604020202020204" pitchFamily="34" charset="0"/>
              </a:rPr>
              <a:t>Oficina del C. </a:t>
            </a:r>
            <a:r>
              <a:rPr lang="es-MX" sz="1829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  <a:endParaRPr lang="es-MX" sz="182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6764353" y="2789362"/>
            <a:ext cx="11233" cy="15412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135 Conector recto"/>
          <p:cNvCxnSpPr>
            <a:cxnSpLocks/>
          </p:cNvCxnSpPr>
          <p:nvPr/>
        </p:nvCxnSpPr>
        <p:spPr>
          <a:xfrm>
            <a:off x="1193177" y="2037229"/>
            <a:ext cx="0" cy="1662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137 Forma libre"/>
          <p:cNvSpPr/>
          <p:nvPr/>
        </p:nvSpPr>
        <p:spPr>
          <a:xfrm>
            <a:off x="560842" y="4569991"/>
            <a:ext cx="1235883" cy="59906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Coordinación de Acceso a la Información</a:t>
            </a:r>
            <a:endParaRPr lang="es-MX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139 CuadroTexto"/>
          <p:cNvSpPr txBox="1"/>
          <p:nvPr/>
        </p:nvSpPr>
        <p:spPr>
          <a:xfrm>
            <a:off x="3004499" y="5074401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5951</a:t>
            </a:r>
            <a:endParaRPr lang="es-MX" sz="914" dirty="0"/>
          </a:p>
        </p:txBody>
      </p:sp>
      <p:grpSp>
        <p:nvGrpSpPr>
          <p:cNvPr id="132" name="131 Grupo"/>
          <p:cNvGrpSpPr/>
          <p:nvPr/>
        </p:nvGrpSpPr>
        <p:grpSpPr>
          <a:xfrm>
            <a:off x="0" y="0"/>
            <a:ext cx="12035963" cy="6988990"/>
            <a:chOff x="-3176" y="0"/>
            <a:chExt cx="15497539" cy="9001125"/>
          </a:xfrm>
        </p:grpSpPr>
        <p:pic>
          <p:nvPicPr>
            <p:cNvPr id="141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2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3" name="Picture 8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5" name="Picture 11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02" name="136 Conector recto">
            <a:extLst>
              <a:ext uri="{FF2B5EF4-FFF2-40B4-BE49-F238E27FC236}">
                <a16:creationId xmlns="" xmlns:a16="http://schemas.microsoft.com/office/drawing/2014/main" id="{3EE32A94-F6FE-44DE-AF2C-314687494324}"/>
              </a:ext>
            </a:extLst>
          </p:cNvPr>
          <p:cNvCxnSpPr>
            <a:cxnSpLocks/>
          </p:cNvCxnSpPr>
          <p:nvPr/>
        </p:nvCxnSpPr>
        <p:spPr>
          <a:xfrm>
            <a:off x="1189665" y="2795329"/>
            <a:ext cx="3512" cy="17960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137 Forma libre">
            <a:extLst>
              <a:ext uri="{FF2B5EF4-FFF2-40B4-BE49-F238E27FC236}">
                <a16:creationId xmlns="" xmlns:a16="http://schemas.microsoft.com/office/drawing/2014/main" id="{B34EA335-60D8-49EA-BF3C-1DDC17BCE97A}"/>
              </a:ext>
            </a:extLst>
          </p:cNvPr>
          <p:cNvSpPr/>
          <p:nvPr/>
        </p:nvSpPr>
        <p:spPr>
          <a:xfrm>
            <a:off x="4348776" y="4617982"/>
            <a:ext cx="1193396" cy="61484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Departamento de Vinculación con Medios de Comunicación</a:t>
            </a:r>
            <a:endParaRPr lang="es-MX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129 CuadroTexto">
            <a:extLst>
              <a:ext uri="{FF2B5EF4-FFF2-40B4-BE49-F238E27FC236}">
                <a16:creationId xmlns="" xmlns:a16="http://schemas.microsoft.com/office/drawing/2014/main" id="{36CAFF77-11EA-4B5D-9258-4F5E8DD25F6C}"/>
              </a:ext>
            </a:extLst>
          </p:cNvPr>
          <p:cNvSpPr txBox="1"/>
          <p:nvPr/>
        </p:nvSpPr>
        <p:spPr>
          <a:xfrm>
            <a:off x="547347" y="5054718"/>
            <a:ext cx="301376" cy="12391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O3</a:t>
            </a:r>
            <a:r>
              <a:rPr lang="es-MX" sz="914" dirty="0" smtClean="0"/>
              <a:t>1</a:t>
            </a:r>
            <a:endParaRPr lang="es-MX" sz="914" dirty="0"/>
          </a:p>
        </p:txBody>
      </p:sp>
      <p:sp>
        <p:nvSpPr>
          <p:cNvPr id="116" name="129 CuadroTexto">
            <a:extLst>
              <a:ext uri="{FF2B5EF4-FFF2-40B4-BE49-F238E27FC236}">
                <a16:creationId xmlns="" xmlns:a16="http://schemas.microsoft.com/office/drawing/2014/main" id="{D16D3E0C-2A24-4D94-B84F-66A3D200B62D}"/>
              </a:ext>
            </a:extLst>
          </p:cNvPr>
          <p:cNvSpPr txBox="1"/>
          <p:nvPr/>
        </p:nvSpPr>
        <p:spPr>
          <a:xfrm>
            <a:off x="1457977" y="5054718"/>
            <a:ext cx="321322" cy="10952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 smtClean="0"/>
              <a:t>5738</a:t>
            </a:r>
            <a:endParaRPr lang="es-MX" sz="914" dirty="0"/>
          </a:p>
        </p:txBody>
      </p:sp>
      <p:sp>
        <p:nvSpPr>
          <p:cNvPr id="118" name="129 CuadroTexto">
            <a:extLst>
              <a:ext uri="{FF2B5EF4-FFF2-40B4-BE49-F238E27FC236}">
                <a16:creationId xmlns="" xmlns:a16="http://schemas.microsoft.com/office/drawing/2014/main" id="{4560B049-BB4A-4C05-A649-290347187B18}"/>
              </a:ext>
            </a:extLst>
          </p:cNvPr>
          <p:cNvSpPr txBox="1"/>
          <p:nvPr/>
        </p:nvSpPr>
        <p:spPr>
          <a:xfrm>
            <a:off x="5225110" y="5081483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 smtClean="0"/>
              <a:t>3720</a:t>
            </a:r>
            <a:endParaRPr lang="es-MX" sz="914" dirty="0"/>
          </a:p>
        </p:txBody>
      </p:sp>
      <p:sp>
        <p:nvSpPr>
          <p:cNvPr id="147" name="73 Forma libre">
            <a:extLst>
              <a:ext uri="{FF2B5EF4-FFF2-40B4-BE49-F238E27FC236}">
                <a16:creationId xmlns="" xmlns:a16="http://schemas.microsoft.com/office/drawing/2014/main" id="{8CE724E0-7F3C-4BDC-9118-9384A93DF886}"/>
              </a:ext>
            </a:extLst>
          </p:cNvPr>
          <p:cNvSpPr/>
          <p:nvPr/>
        </p:nvSpPr>
        <p:spPr>
          <a:xfrm>
            <a:off x="4618245" y="3530366"/>
            <a:ext cx="1027389" cy="63990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Secretaria Técnica y de Gestión</a:t>
            </a:r>
            <a:endParaRPr lang="es-MX" sz="91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129 CuadroTexto">
            <a:extLst>
              <a:ext uri="{FF2B5EF4-FFF2-40B4-BE49-F238E27FC236}">
                <a16:creationId xmlns="" xmlns:a16="http://schemas.microsoft.com/office/drawing/2014/main" id="{4DEB1602-1BB6-4A9E-A797-449AA241630B}"/>
              </a:ext>
            </a:extLst>
          </p:cNvPr>
          <p:cNvSpPr txBox="1"/>
          <p:nvPr/>
        </p:nvSpPr>
        <p:spPr>
          <a:xfrm>
            <a:off x="2328599" y="5081484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 smtClean="0"/>
              <a:t>O31</a:t>
            </a:r>
            <a:endParaRPr lang="es-MX" sz="914" dirty="0"/>
          </a:p>
        </p:txBody>
      </p:sp>
      <p:sp>
        <p:nvSpPr>
          <p:cNvPr id="150" name="129 CuadroTexto">
            <a:extLst>
              <a:ext uri="{FF2B5EF4-FFF2-40B4-BE49-F238E27FC236}">
                <a16:creationId xmlns="" xmlns:a16="http://schemas.microsoft.com/office/drawing/2014/main" id="{DC659A52-4F37-4FBA-B11F-ECEFF2EB51DB}"/>
              </a:ext>
            </a:extLst>
          </p:cNvPr>
          <p:cNvSpPr txBox="1"/>
          <p:nvPr/>
        </p:nvSpPr>
        <p:spPr>
          <a:xfrm>
            <a:off x="4348775" y="5111976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 smtClean="0"/>
              <a:t>O33</a:t>
            </a:r>
            <a:endParaRPr lang="es-MX" sz="914" dirty="0"/>
          </a:p>
        </p:txBody>
      </p:sp>
      <p:sp>
        <p:nvSpPr>
          <p:cNvPr id="151" name="75 CuadroTexto">
            <a:extLst>
              <a:ext uri="{FF2B5EF4-FFF2-40B4-BE49-F238E27FC236}">
                <a16:creationId xmlns="" xmlns:a16="http://schemas.microsoft.com/office/drawing/2014/main" id="{EC45C9E0-C832-41CC-BB48-968240B14A36}"/>
              </a:ext>
            </a:extLst>
          </p:cNvPr>
          <p:cNvSpPr txBox="1"/>
          <p:nvPr/>
        </p:nvSpPr>
        <p:spPr>
          <a:xfrm>
            <a:off x="5294806" y="4066152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3529</a:t>
            </a:r>
            <a:endParaRPr lang="es-MX" sz="914" dirty="0"/>
          </a:p>
        </p:txBody>
      </p:sp>
      <p:cxnSp>
        <p:nvCxnSpPr>
          <p:cNvPr id="152" name="119 Conector recto">
            <a:extLst>
              <a:ext uri="{FF2B5EF4-FFF2-40B4-BE49-F238E27FC236}">
                <a16:creationId xmlns="" xmlns:a16="http://schemas.microsoft.com/office/drawing/2014/main" id="{AB2C5B09-E6A4-46AF-96F8-BEA5E5DFE6DB}"/>
              </a:ext>
            </a:extLst>
          </p:cNvPr>
          <p:cNvCxnSpPr>
            <a:cxnSpLocks/>
          </p:cNvCxnSpPr>
          <p:nvPr/>
        </p:nvCxnSpPr>
        <p:spPr>
          <a:xfrm>
            <a:off x="5966291" y="4317629"/>
            <a:ext cx="3545603" cy="124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73 Forma libre">
            <a:extLst>
              <a:ext uri="{FF2B5EF4-FFF2-40B4-BE49-F238E27FC236}">
                <a16:creationId xmlns="" xmlns:a16="http://schemas.microsoft.com/office/drawing/2014/main" id="{B5D7551B-52E4-4941-83D1-D0865ED434DD}"/>
              </a:ext>
            </a:extLst>
          </p:cNvPr>
          <p:cNvSpPr/>
          <p:nvPr/>
        </p:nvSpPr>
        <p:spPr>
          <a:xfrm>
            <a:off x="6250480" y="3543506"/>
            <a:ext cx="1027389" cy="62176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Coordinación de Comunicación Social</a:t>
            </a:r>
            <a:endParaRPr lang="es-MX" sz="91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75 CuadroTexto">
            <a:extLst>
              <a:ext uri="{FF2B5EF4-FFF2-40B4-BE49-F238E27FC236}">
                <a16:creationId xmlns="" xmlns:a16="http://schemas.microsoft.com/office/drawing/2014/main" id="{426F4254-E1F3-44D6-88AC-017E15C54D97}"/>
              </a:ext>
            </a:extLst>
          </p:cNvPr>
          <p:cNvSpPr txBox="1"/>
          <p:nvPr/>
        </p:nvSpPr>
        <p:spPr>
          <a:xfrm>
            <a:off x="6906691" y="4049813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 smtClean="0"/>
              <a:t>3557</a:t>
            </a:r>
            <a:endParaRPr lang="es-MX" sz="914" dirty="0"/>
          </a:p>
        </p:txBody>
      </p:sp>
      <p:cxnSp>
        <p:nvCxnSpPr>
          <p:cNvPr id="176" name="114 Conector recto">
            <a:extLst>
              <a:ext uri="{FF2B5EF4-FFF2-40B4-BE49-F238E27FC236}">
                <a16:creationId xmlns="" xmlns:a16="http://schemas.microsoft.com/office/drawing/2014/main" id="{BAE48F0D-00A9-4F1D-BA09-C1DBDA33C6E7}"/>
              </a:ext>
            </a:extLst>
          </p:cNvPr>
          <p:cNvCxnSpPr>
            <a:cxnSpLocks/>
          </p:cNvCxnSpPr>
          <p:nvPr/>
        </p:nvCxnSpPr>
        <p:spPr>
          <a:xfrm>
            <a:off x="8202330" y="4309282"/>
            <a:ext cx="0" cy="42783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7" name="73 Forma libre">
            <a:extLst>
              <a:ext uri="{FF2B5EF4-FFF2-40B4-BE49-F238E27FC236}">
                <a16:creationId xmlns="" xmlns:a16="http://schemas.microsoft.com/office/drawing/2014/main" id="{3506789F-148C-4DD0-B39E-48F98FF7EF00}"/>
              </a:ext>
            </a:extLst>
          </p:cNvPr>
          <p:cNvSpPr/>
          <p:nvPr/>
        </p:nvSpPr>
        <p:spPr>
          <a:xfrm>
            <a:off x="7602785" y="4567033"/>
            <a:ext cx="1194895" cy="67391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Coordinador de Difusión y Transparencia</a:t>
            </a:r>
            <a:endParaRPr lang="es-MX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129 CuadroTexto">
            <a:extLst>
              <a:ext uri="{FF2B5EF4-FFF2-40B4-BE49-F238E27FC236}">
                <a16:creationId xmlns="" xmlns:a16="http://schemas.microsoft.com/office/drawing/2014/main" id="{8B98375C-CDB5-43F6-A41F-6E3F4F818B90}"/>
              </a:ext>
            </a:extLst>
          </p:cNvPr>
          <p:cNvSpPr txBox="1"/>
          <p:nvPr/>
        </p:nvSpPr>
        <p:spPr>
          <a:xfrm>
            <a:off x="8471368" y="5113891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 smtClean="0"/>
              <a:t>5824</a:t>
            </a:r>
            <a:endParaRPr lang="es-MX" sz="914" dirty="0"/>
          </a:p>
        </p:txBody>
      </p:sp>
      <p:cxnSp>
        <p:nvCxnSpPr>
          <p:cNvPr id="185" name="124 Conector recto">
            <a:extLst>
              <a:ext uri="{FF2B5EF4-FFF2-40B4-BE49-F238E27FC236}">
                <a16:creationId xmlns="" xmlns:a16="http://schemas.microsoft.com/office/drawing/2014/main" id="{7EFDAF3A-C4F2-453D-AC8B-3B479F5A7A4D}"/>
              </a:ext>
            </a:extLst>
          </p:cNvPr>
          <p:cNvCxnSpPr>
            <a:cxnSpLocks/>
          </p:cNvCxnSpPr>
          <p:nvPr/>
        </p:nvCxnSpPr>
        <p:spPr>
          <a:xfrm>
            <a:off x="9589694" y="2062705"/>
            <a:ext cx="16386" cy="15618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98 CuadroTexto"/>
          <p:cNvSpPr txBox="1"/>
          <p:nvPr/>
        </p:nvSpPr>
        <p:spPr>
          <a:xfrm>
            <a:off x="4618245" y="4042339"/>
            <a:ext cx="334534" cy="12577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N</a:t>
            </a:r>
            <a:r>
              <a:rPr lang="es-MX" sz="914" dirty="0" smtClean="0"/>
              <a:t>31</a:t>
            </a:r>
            <a:endParaRPr lang="es-MX" sz="914" dirty="0"/>
          </a:p>
        </p:txBody>
      </p:sp>
      <p:sp>
        <p:nvSpPr>
          <p:cNvPr id="111" name="98 CuadroTexto"/>
          <p:cNvSpPr txBox="1"/>
          <p:nvPr/>
        </p:nvSpPr>
        <p:spPr>
          <a:xfrm>
            <a:off x="6244831" y="4052273"/>
            <a:ext cx="334534" cy="12577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N</a:t>
            </a:r>
            <a:r>
              <a:rPr lang="es-MX" sz="914" dirty="0" smtClean="0"/>
              <a:t>31</a:t>
            </a:r>
            <a:endParaRPr lang="es-MX" sz="914" dirty="0"/>
          </a:p>
        </p:txBody>
      </p:sp>
      <p:sp>
        <p:nvSpPr>
          <p:cNvPr id="128" name="129 CuadroTexto">
            <a:extLst>
              <a:ext uri="{FF2B5EF4-FFF2-40B4-BE49-F238E27FC236}">
                <a16:creationId xmlns="" xmlns:a16="http://schemas.microsoft.com/office/drawing/2014/main" id="{4DEB1602-1BB6-4A9E-A797-449AA241630B}"/>
              </a:ext>
            </a:extLst>
          </p:cNvPr>
          <p:cNvSpPr txBox="1"/>
          <p:nvPr/>
        </p:nvSpPr>
        <p:spPr>
          <a:xfrm>
            <a:off x="7610537" y="5099886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 smtClean="0"/>
              <a:t>O31</a:t>
            </a:r>
            <a:endParaRPr lang="es-MX" sz="914" dirty="0"/>
          </a:p>
        </p:txBody>
      </p:sp>
      <p:cxnSp>
        <p:nvCxnSpPr>
          <p:cNvPr id="139" name="119 Conector recto">
            <a:extLst>
              <a:ext uri="{FF2B5EF4-FFF2-40B4-BE49-F238E27FC236}">
                <a16:creationId xmlns="" xmlns:a16="http://schemas.microsoft.com/office/drawing/2014/main" id="{AB2C5B09-E6A4-46AF-96F8-BEA5E5DFE6DB}"/>
              </a:ext>
            </a:extLst>
          </p:cNvPr>
          <p:cNvCxnSpPr>
            <a:cxnSpLocks/>
          </p:cNvCxnSpPr>
          <p:nvPr/>
        </p:nvCxnSpPr>
        <p:spPr>
          <a:xfrm flipV="1">
            <a:off x="5043134" y="4450795"/>
            <a:ext cx="1407906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114 Conector recto">
            <a:extLst>
              <a:ext uri="{FF2B5EF4-FFF2-40B4-BE49-F238E27FC236}">
                <a16:creationId xmlns="" xmlns:a16="http://schemas.microsoft.com/office/drawing/2014/main" id="{BAE48F0D-00A9-4F1D-BA09-C1DBDA33C6E7}"/>
              </a:ext>
            </a:extLst>
          </p:cNvPr>
          <p:cNvCxnSpPr>
            <a:cxnSpLocks/>
          </p:cNvCxnSpPr>
          <p:nvPr/>
        </p:nvCxnSpPr>
        <p:spPr>
          <a:xfrm>
            <a:off x="5043134" y="4460393"/>
            <a:ext cx="0" cy="14938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8" name="73 Forma libre">
            <a:extLst>
              <a:ext uri="{FF2B5EF4-FFF2-40B4-BE49-F238E27FC236}">
                <a16:creationId xmlns="" xmlns:a16="http://schemas.microsoft.com/office/drawing/2014/main" id="{3506789F-148C-4DD0-B39E-48F98FF7EF00}"/>
              </a:ext>
            </a:extLst>
          </p:cNvPr>
          <p:cNvSpPr/>
          <p:nvPr/>
        </p:nvSpPr>
        <p:spPr>
          <a:xfrm>
            <a:off x="8995466" y="4586697"/>
            <a:ext cx="1228958" cy="63684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Departamento de Comunicación Gráfica</a:t>
            </a:r>
            <a:endParaRPr lang="es-MX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137 Forma libre">
            <a:extLst>
              <a:ext uri="{FF2B5EF4-FFF2-40B4-BE49-F238E27FC236}">
                <a16:creationId xmlns="" xmlns:a16="http://schemas.microsoft.com/office/drawing/2014/main" id="{B34EA335-60D8-49EA-BF3C-1DDC17BCE97A}"/>
              </a:ext>
            </a:extLst>
          </p:cNvPr>
          <p:cNvSpPr/>
          <p:nvPr/>
        </p:nvSpPr>
        <p:spPr>
          <a:xfrm>
            <a:off x="5855505" y="4625905"/>
            <a:ext cx="1193396" cy="61484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Departamento de Comunicación Social</a:t>
            </a:r>
            <a:endParaRPr lang="es-MX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2" name="114 Conector recto">
            <a:extLst>
              <a:ext uri="{FF2B5EF4-FFF2-40B4-BE49-F238E27FC236}">
                <a16:creationId xmlns="" xmlns:a16="http://schemas.microsoft.com/office/drawing/2014/main" id="{BAE48F0D-00A9-4F1D-BA09-C1DBDA33C6E7}"/>
              </a:ext>
            </a:extLst>
          </p:cNvPr>
          <p:cNvCxnSpPr>
            <a:cxnSpLocks/>
          </p:cNvCxnSpPr>
          <p:nvPr/>
        </p:nvCxnSpPr>
        <p:spPr>
          <a:xfrm>
            <a:off x="9511894" y="4330619"/>
            <a:ext cx="0" cy="2364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129 CuadroTexto">
            <a:extLst>
              <a:ext uri="{FF2B5EF4-FFF2-40B4-BE49-F238E27FC236}">
                <a16:creationId xmlns="" xmlns:a16="http://schemas.microsoft.com/office/drawing/2014/main" id="{4DEB1602-1BB6-4A9E-A797-449AA241630B}"/>
              </a:ext>
            </a:extLst>
          </p:cNvPr>
          <p:cNvSpPr txBox="1"/>
          <p:nvPr/>
        </p:nvSpPr>
        <p:spPr>
          <a:xfrm>
            <a:off x="9022889" y="5109478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 smtClean="0"/>
              <a:t>O11</a:t>
            </a:r>
            <a:endParaRPr lang="es-MX" sz="914" dirty="0"/>
          </a:p>
        </p:txBody>
      </p:sp>
      <p:sp>
        <p:nvSpPr>
          <p:cNvPr id="164" name="129 CuadroTexto">
            <a:extLst>
              <a:ext uri="{FF2B5EF4-FFF2-40B4-BE49-F238E27FC236}">
                <a16:creationId xmlns="" xmlns:a16="http://schemas.microsoft.com/office/drawing/2014/main" id="{DFDE5DC8-1391-464E-8025-AFEC1D126E28}"/>
              </a:ext>
            </a:extLst>
          </p:cNvPr>
          <p:cNvSpPr txBox="1"/>
          <p:nvPr/>
        </p:nvSpPr>
        <p:spPr>
          <a:xfrm>
            <a:off x="9901587" y="5087772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 smtClean="0"/>
              <a:t>5769</a:t>
            </a:r>
            <a:endParaRPr lang="es-MX" sz="914" dirty="0"/>
          </a:p>
        </p:txBody>
      </p:sp>
      <p:cxnSp>
        <p:nvCxnSpPr>
          <p:cNvPr id="165" name="114 Conector recto">
            <a:extLst>
              <a:ext uri="{FF2B5EF4-FFF2-40B4-BE49-F238E27FC236}">
                <a16:creationId xmlns="" xmlns:a16="http://schemas.microsoft.com/office/drawing/2014/main" id="{BAE48F0D-00A9-4F1D-BA09-C1DBDA33C6E7}"/>
              </a:ext>
            </a:extLst>
          </p:cNvPr>
          <p:cNvCxnSpPr>
            <a:cxnSpLocks/>
          </p:cNvCxnSpPr>
          <p:nvPr/>
        </p:nvCxnSpPr>
        <p:spPr>
          <a:xfrm>
            <a:off x="6451040" y="4448826"/>
            <a:ext cx="0" cy="1691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6" name="129 CuadroTexto">
            <a:extLst>
              <a:ext uri="{FF2B5EF4-FFF2-40B4-BE49-F238E27FC236}">
                <a16:creationId xmlns="" xmlns:a16="http://schemas.microsoft.com/office/drawing/2014/main" id="{DFDE5DC8-1391-464E-8025-AFEC1D126E28}"/>
              </a:ext>
            </a:extLst>
          </p:cNvPr>
          <p:cNvSpPr txBox="1"/>
          <p:nvPr/>
        </p:nvSpPr>
        <p:spPr>
          <a:xfrm>
            <a:off x="5863257" y="5103850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 smtClean="0"/>
              <a:t>O11</a:t>
            </a:r>
            <a:endParaRPr lang="es-MX" sz="914" dirty="0"/>
          </a:p>
        </p:txBody>
      </p:sp>
      <p:sp>
        <p:nvSpPr>
          <p:cNvPr id="174" name="129 CuadroTexto">
            <a:extLst>
              <a:ext uri="{FF2B5EF4-FFF2-40B4-BE49-F238E27FC236}">
                <a16:creationId xmlns="" xmlns:a16="http://schemas.microsoft.com/office/drawing/2014/main" id="{8E384301-F4BF-45C6-BC95-DA851F59F4E7}"/>
              </a:ext>
            </a:extLst>
          </p:cNvPr>
          <p:cNvSpPr txBox="1"/>
          <p:nvPr/>
        </p:nvSpPr>
        <p:spPr>
          <a:xfrm>
            <a:off x="6701668" y="5109478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/>
              <a:t> </a:t>
            </a:r>
            <a:r>
              <a:rPr lang="es-MX" sz="914" smtClean="0"/>
              <a:t>3567</a:t>
            </a:r>
            <a:endParaRPr lang="es-MX" sz="914" dirty="0"/>
          </a:p>
        </p:txBody>
      </p:sp>
    </p:spTree>
    <p:extLst>
      <p:ext uri="{BB962C8B-B14F-4D97-AF65-F5344CB8AC3E}">
        <p14:creationId xmlns:p14="http://schemas.microsoft.com/office/powerpoint/2010/main" val="981473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110</Words>
  <Application>Microsoft Office PowerPoint</Application>
  <PresentationFormat>Panorámica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Torres Ilizaliturri Monserrat</dc:creator>
  <cp:lastModifiedBy>Torres Ilizaliturri Monserrat</cp:lastModifiedBy>
  <cp:revision>4</cp:revision>
  <dcterms:created xsi:type="dcterms:W3CDTF">2021-06-10T23:41:32Z</dcterms:created>
  <dcterms:modified xsi:type="dcterms:W3CDTF">2021-06-11T00:16:10Z</dcterms:modified>
</cp:coreProperties>
</file>