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601575" cy="8461375"/>
  <p:notesSz cx="7010400" cy="9296400"/>
  <p:defaultTextStyle>
    <a:defPPr>
      <a:defRPr lang="es-MX"/>
    </a:defPPr>
    <a:lvl1pPr marL="0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0332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0663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0995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01327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51658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01990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52321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02653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E7C"/>
    <a:srgbClr val="40C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napToGrid="0" showGuides="1">
      <p:cViewPr>
        <p:scale>
          <a:sx n="55" d="100"/>
          <a:sy n="55" d="100"/>
        </p:scale>
        <p:origin x="1164" y="54"/>
      </p:cViewPr>
      <p:guideLst>
        <p:guide orient="horz" pos="2665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3CE2D-3C4B-4980-9C21-E03962A7C5F8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162050"/>
            <a:ext cx="46704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D6CEE-A061-4860-8D55-D4E5D486B5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53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DB206-EB35-470F-9FB8-F54E944AA1B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64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0911-8FD1-4FE3-B870-7F68B78B628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2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C51EB-1152-4A3B-8566-FFF88013AEB4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64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C2342-664D-4E46-98A1-BE518BCE42E3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41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45D5D-1FA0-41EB-B669-60B05306CFA6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664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76300" y="685800"/>
            <a:ext cx="5105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31D8-4F5F-45C7-994F-EFA416014DDF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868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9143-35BA-4012-9A81-A2C3BCCEC450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017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1DE71-BEA4-4B00-8B98-E09FAB1544EE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690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628513"/>
            <a:ext cx="10711340" cy="18137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7" y="4794781"/>
            <a:ext cx="8821103" cy="21623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0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1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1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52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02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95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47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36143" y="338848"/>
            <a:ext cx="2835354" cy="721959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30079" y="338848"/>
            <a:ext cx="8296037" cy="7219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9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17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437220"/>
            <a:ext cx="10711340" cy="1680523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586294"/>
            <a:ext cx="10711340" cy="185092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033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066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09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13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16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19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523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026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49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30080" y="1974322"/>
            <a:ext cx="5565696" cy="558411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801" y="1974322"/>
            <a:ext cx="5565696" cy="558411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336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0" y="1894017"/>
            <a:ext cx="5567884" cy="78933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332" indent="0">
              <a:buNone/>
              <a:defRPr sz="2400" b="1"/>
            </a:lvl2pPr>
            <a:lvl3pPr marL="1100663" indent="0">
              <a:buNone/>
              <a:defRPr sz="2200" b="1"/>
            </a:lvl3pPr>
            <a:lvl4pPr marL="1650995" indent="0">
              <a:buNone/>
              <a:defRPr sz="1900" b="1"/>
            </a:lvl4pPr>
            <a:lvl5pPr marL="2201327" indent="0">
              <a:buNone/>
              <a:defRPr sz="1900" b="1"/>
            </a:lvl5pPr>
            <a:lvl6pPr marL="2751658" indent="0">
              <a:buNone/>
              <a:defRPr sz="1900" b="1"/>
            </a:lvl6pPr>
            <a:lvl7pPr marL="3301990" indent="0">
              <a:buNone/>
              <a:defRPr sz="1900" b="1"/>
            </a:lvl7pPr>
            <a:lvl8pPr marL="3852321" indent="0">
              <a:buNone/>
              <a:defRPr sz="1900" b="1"/>
            </a:lvl8pPr>
            <a:lvl9pPr marL="4402653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0" y="2683354"/>
            <a:ext cx="5567884" cy="487508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5" y="1894017"/>
            <a:ext cx="5570072" cy="78933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332" indent="0">
              <a:buNone/>
              <a:defRPr sz="2400" b="1"/>
            </a:lvl2pPr>
            <a:lvl3pPr marL="1100663" indent="0">
              <a:buNone/>
              <a:defRPr sz="2200" b="1"/>
            </a:lvl3pPr>
            <a:lvl4pPr marL="1650995" indent="0">
              <a:buNone/>
              <a:defRPr sz="1900" b="1"/>
            </a:lvl4pPr>
            <a:lvl5pPr marL="2201327" indent="0">
              <a:buNone/>
              <a:defRPr sz="1900" b="1"/>
            </a:lvl5pPr>
            <a:lvl6pPr marL="2751658" indent="0">
              <a:buNone/>
              <a:defRPr sz="1900" b="1"/>
            </a:lvl6pPr>
            <a:lvl7pPr marL="3301990" indent="0">
              <a:buNone/>
              <a:defRPr sz="1900" b="1"/>
            </a:lvl7pPr>
            <a:lvl8pPr marL="3852321" indent="0">
              <a:buNone/>
              <a:defRPr sz="1900" b="1"/>
            </a:lvl8pPr>
            <a:lvl9pPr marL="4402653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5" y="2683354"/>
            <a:ext cx="5570072" cy="487508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912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66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 userDrawn="1"/>
        </p:nvSpPr>
        <p:spPr>
          <a:xfrm>
            <a:off x="87" y="342257"/>
            <a:ext cx="12601575" cy="591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10 Grupo"/>
          <p:cNvGrpSpPr/>
          <p:nvPr userDrawn="1"/>
        </p:nvGrpSpPr>
        <p:grpSpPr>
          <a:xfrm>
            <a:off x="87" y="-1"/>
            <a:ext cx="12601488" cy="8461375"/>
            <a:chOff x="-3176" y="0"/>
            <a:chExt cx="15497539" cy="900112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1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73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0" y="336890"/>
            <a:ext cx="4145831" cy="143373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7" y="336891"/>
            <a:ext cx="7044631" cy="722154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0" y="1770622"/>
            <a:ext cx="4145831" cy="5787816"/>
          </a:xfrm>
        </p:spPr>
        <p:txBody>
          <a:bodyPr/>
          <a:lstStyle>
            <a:lvl1pPr marL="0" indent="0">
              <a:buNone/>
              <a:defRPr sz="1700"/>
            </a:lvl1pPr>
            <a:lvl2pPr marL="550332" indent="0">
              <a:buNone/>
              <a:defRPr sz="1400"/>
            </a:lvl2pPr>
            <a:lvl3pPr marL="1100663" indent="0">
              <a:buNone/>
              <a:defRPr sz="1200"/>
            </a:lvl3pPr>
            <a:lvl4pPr marL="1650995" indent="0">
              <a:buNone/>
              <a:defRPr sz="1100"/>
            </a:lvl4pPr>
            <a:lvl5pPr marL="2201327" indent="0">
              <a:buNone/>
              <a:defRPr sz="1100"/>
            </a:lvl5pPr>
            <a:lvl6pPr marL="2751658" indent="0">
              <a:buNone/>
              <a:defRPr sz="1100"/>
            </a:lvl6pPr>
            <a:lvl7pPr marL="3301990" indent="0">
              <a:buNone/>
              <a:defRPr sz="1100"/>
            </a:lvl7pPr>
            <a:lvl8pPr marL="3852321" indent="0">
              <a:buNone/>
              <a:defRPr sz="1100"/>
            </a:lvl8pPr>
            <a:lvl9pPr marL="4402653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80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6" y="5922965"/>
            <a:ext cx="7560945" cy="6992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6" y="756042"/>
            <a:ext cx="7560945" cy="5076825"/>
          </a:xfrm>
        </p:spPr>
        <p:txBody>
          <a:bodyPr/>
          <a:lstStyle>
            <a:lvl1pPr marL="0" indent="0">
              <a:buNone/>
              <a:defRPr sz="3900"/>
            </a:lvl1pPr>
            <a:lvl2pPr marL="550332" indent="0">
              <a:buNone/>
              <a:defRPr sz="3400"/>
            </a:lvl2pPr>
            <a:lvl3pPr marL="1100663" indent="0">
              <a:buNone/>
              <a:defRPr sz="2900"/>
            </a:lvl3pPr>
            <a:lvl4pPr marL="1650995" indent="0">
              <a:buNone/>
              <a:defRPr sz="2400"/>
            </a:lvl4pPr>
            <a:lvl5pPr marL="2201327" indent="0">
              <a:buNone/>
              <a:defRPr sz="2400"/>
            </a:lvl5pPr>
            <a:lvl6pPr marL="2751658" indent="0">
              <a:buNone/>
              <a:defRPr sz="2400"/>
            </a:lvl6pPr>
            <a:lvl7pPr marL="3301990" indent="0">
              <a:buNone/>
              <a:defRPr sz="2400"/>
            </a:lvl7pPr>
            <a:lvl8pPr marL="3852321" indent="0">
              <a:buNone/>
              <a:defRPr sz="2400"/>
            </a:lvl8pPr>
            <a:lvl9pPr marL="4402653" indent="0">
              <a:buNone/>
              <a:defRPr sz="2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6" y="6622202"/>
            <a:ext cx="7560945" cy="993036"/>
          </a:xfrm>
        </p:spPr>
        <p:txBody>
          <a:bodyPr/>
          <a:lstStyle>
            <a:lvl1pPr marL="0" indent="0">
              <a:buNone/>
              <a:defRPr sz="1700"/>
            </a:lvl1pPr>
            <a:lvl2pPr marL="550332" indent="0">
              <a:buNone/>
              <a:defRPr sz="1400"/>
            </a:lvl2pPr>
            <a:lvl3pPr marL="1100663" indent="0">
              <a:buNone/>
              <a:defRPr sz="1200"/>
            </a:lvl3pPr>
            <a:lvl4pPr marL="1650995" indent="0">
              <a:buNone/>
              <a:defRPr sz="1100"/>
            </a:lvl4pPr>
            <a:lvl5pPr marL="2201327" indent="0">
              <a:buNone/>
              <a:defRPr sz="1100"/>
            </a:lvl5pPr>
            <a:lvl6pPr marL="2751658" indent="0">
              <a:buNone/>
              <a:defRPr sz="1100"/>
            </a:lvl6pPr>
            <a:lvl7pPr marL="3301990" indent="0">
              <a:buNone/>
              <a:defRPr sz="1100"/>
            </a:lvl7pPr>
            <a:lvl8pPr marL="3852321" indent="0">
              <a:buNone/>
              <a:defRPr sz="1100"/>
            </a:lvl8pPr>
            <a:lvl9pPr marL="4402653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8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38849"/>
            <a:ext cx="11341418" cy="1410229"/>
          </a:xfrm>
          <a:prstGeom prst="rect">
            <a:avLst/>
          </a:prstGeom>
        </p:spPr>
        <p:txBody>
          <a:bodyPr vert="horz" lIns="110066" tIns="55033" rIns="110066" bIns="5503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974322"/>
            <a:ext cx="11341418" cy="5584116"/>
          </a:xfrm>
          <a:prstGeom prst="rect">
            <a:avLst/>
          </a:prstGeom>
        </p:spPr>
        <p:txBody>
          <a:bodyPr vert="horz" lIns="110066" tIns="55033" rIns="110066" bIns="5503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842442"/>
            <a:ext cx="2940368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8A6E-12D1-45DE-805C-4C8184743313}" type="datetimeFigureOut">
              <a:rPr lang="es-MX" smtClean="0"/>
              <a:t>15/06/2021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842442"/>
            <a:ext cx="3990500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842442"/>
            <a:ext cx="2940368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2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0663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2749" indent="-412749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4289" indent="-343957" algn="l" defTabSz="1100663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5829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6161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6492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26824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7156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27487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77819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0332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0663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0995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1327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1658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90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2321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653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ADMINISTRACI&#211;N/DIRECCION%20GENERAL%20DE%20ADMINISTRACI&#211;N.pptx" TargetMode="External"/><Relationship Id="rId3" Type="http://schemas.openxmlformats.org/officeDocument/2006/relationships/hyperlink" Target="AUDITORIA%20AMBIENTAL/AUDITORIA%20AMBIENTAL.pdf" TargetMode="External"/><Relationship Id="rId7" Type="http://schemas.openxmlformats.org/officeDocument/2006/relationships/hyperlink" Target="SUBPROCURADURIA%20JURIDICA/SUBPROCURADURIA%20JURIDICA.pptx" TargetMode="External"/><Relationship Id="rId2" Type="http://schemas.openxmlformats.org/officeDocument/2006/relationships/hyperlink" Target="OF.%20PROCURADOR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hyperlink" Target="RECURSOS%20NATURALES/RECURSOS%20NATURALES.pptx" TargetMode="External"/><Relationship Id="rId4" Type="http://schemas.openxmlformats.org/officeDocument/2006/relationships/hyperlink" Target="INSPECCION%20INDUSTRIAL/INSPECCION%20INDUSTRIAL.pptx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ireccion%20general%20de%20inspeccion%20y%20vigilancia%20de%20vida%20silvestre,%20recursos%20marinos%20y%20ecosistemas%20costeros/COORDINADOR%20DE%20VERIFICACION%20DE%20RECURSOS%20MARINOS%204706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inspeccion%20y%20vigilancia%20de%20vida%20silvestre,%20recursos%20marinos%20y%20ecosistemas%20costeros/DIRECTOR%20DE%20INSPECCION%20DE%20AREAS%20Y%20ESPECIES%20MARINAS%20PROTEGIDAS%203552.htm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transparencia.profepa.gob.mx/Transparencia/TransparenciaDGP/PERFILES%20DE%20PUESTO/perfiles%20organigramas/direccion%20general%20de%20inspeccion%20y%20vigilancia%20de%20vida%20silvestre,%20recursos%20marinos%20y%20ecosistemas%20costeros/DIRECTOR%20DE%20INSPECCION%20DE%20VIDA%20SILVESTRE%20355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74.224.124:8080/TransparenciaDGP/SUBJURIDICA/SUBPROCURADOR%20JURIDICO%203169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187.174.224.124:8080/TransparenciaDGP/SUBJURIDICA/DIRECCION%20GENERAL%20DE%20DELITOS%20FEDERALES%20CONTRA%20EL%20AMBIENTE%20Y%20LITIGIO/DIRECCION%20DE%20DELITOS%20FEDERALES%20CONTRA%20EL%20AMBIENTE/JEFE%20DE%20DEPARTAMENTO%20DE%20COADYUVANCIA%203564.htm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transparencia.profepa.gob.mx/Transparencia/TransparenciaDGP/SUBJURIDICA/DIRECCION%20GENERAL%20DE%20DELITOS%20FEDERALES%20CONTRA%20EL%20AMBIENTE%20Y%20LITIGIO/DIRECCION%20DE%20DELITOS%20FEDERALES%20CONTRA%20EL%20AMBIENTE/COORDINADOR%20DE%20CONSULTAS%20PENALES_4692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Direcci&#243;n%20de%20Recursos%20Materiales%20y%20Servicios%20Generales.pptx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transparencia.profepa.gob.mx/Transparencia/TransparenciaDGP/ORGANIGRAMA/ADMINISTRACION/Direccion_General_Adjunta_de_Evaluacion_e_Informatica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Direcci&#243;n%20General%20Adjunta%20de%20Administraci&#243;n.pptx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PERFILES%20DE%20PUESTO/perfiles%20organigramas/direccion%20general%20de%20administracion%20I/DIRECTOR%20GENERAL%20ADJUNTO%20DE%20PROFESIONALIZACION%203475.htm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187.174.224.124:8080/TransparenciaDGP/DGADMINISTRACION/DIRECCION%20GENERAL%20ADJUNTA%20DE%20PROFESIONALIZACION/SUBDIRECTOR%20DE%20SERVICIO%20PROFESIONAL%20DE%20CARRERA%203528.ht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ADQUISICIONES%203575.htm" TargetMode="External"/><Relationship Id="rId2" Type="http://schemas.openxmlformats.org/officeDocument/2006/relationships/hyperlink" Target="../../transparencia/ADMINISTRACION/DIRECCION%20DE%20RECURSOS%20MATERIALES%20Y%20SERVICIOS%20GENERALES/DIRECTOR%20DE%20RECURSOS%20MATERIALES%20Y%20SERVICIOS%20GENERALES%203512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187.174.224.124:8080/TransparenciaDGP/SUBAUDITORIAAMBIENTAL/DIRECTOR%20GENERAL%20DE%20OPERACION%20DE%20AUDITORIAS/SUBDIRECTOR%20DE%20EJECUCI%C3%93N%20Y%20SUPERVISI%C3%93N%20DE%20AUDITOR%C3%8DAS%200868.htm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87.174.224.124:8080/TransparenciaDGP/SUBAUDITORIAAMBIENTAL/DIRECTOR%20GENERAL%20DE%20OPERACION%20DE%20AUDITORIAS/DIRECTOR%20DE%20AUDITOR%C3%8DA%20AMBIENTAL%20%203535.htm" TargetMode="External"/><Relationship Id="rId5" Type="http://schemas.openxmlformats.org/officeDocument/2006/relationships/hyperlink" Target="http://187.174.224.124:8080/TransparenciaDGP/SUBAUDITORIAAMBIENTAL/DIRECTOR%20GENERAL%20DE%20OPERACION%20DE%20AUDITORIAS/SUBDIRECTOR%20DE%20SEGUIMIENTO%20DE%20TRABAJOS%20DE%20CAMPO%200867.htm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187.174.224.124:8080/TransparenciaDGP/SUBAUDITORIAAMBIENTAL/DIRECTOR%20GENERAL%20DE%20OPERACION%20DE%20AUDITORIAS/SUBDIRECTOR%20DE%20INDICADORES%200866.htm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74.224.124:8080/TransparenciaDGP/SUBAUDITORIAAMBIENTAL/DIRECTOR%20GENERAL%20DE%20PLANEACION%20Y%20PROMOCION%20DE%20AUDITORIAS/JEFE%20DE%20DEPARTAMENTO%20DE%20RIESGO%20AMBIENTAL%20Y%20SISTEMAS%20DE%20CALIDAD.ht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CONTROL%20DE%20CALIDAD%20DE%20LABORATORIOS%203588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DE%20APOYO%20TECNICO%20EN%20CONTAMINACION%20AMBIENTAL%203554.htm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transparencia.profepa.gob.mx/Transparencia/TransparenciaDGP/PERFILES%20DE%20PUESTO/perfiles%20organigramas/direccion%20general%20de%20asistencia%20tecnica%20industrial/DIRECTOR%20GENERAL%20DE%20ASISTENCIA%20T%C3%89CNICA%20INDUSTRIAL%203460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ireccion%20general%20de%20asistencia%20tecnica%20industrial/JEFE%20DE%20DEPARTAMENTO%20DE%20ASESORIA%20TECNICA%20EN%20SUELOS%20CONTAMINADO%205727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transparencia.profepa.gob.mx/Transparencia/TransparenciaDGP/PERFILES%20DE%20PUESTO/perfiles%20organigramas/direccion%20general%20de%20inspeccion%20ambiental%20en%20puertos,%20aeropuertos%20y%20fronteras/JEFE%20DE%20DEPARTAMENTO%20DE%20CONTROL%20Y%20COORDINADOR%205715.htm" TargetMode="External"/><Relationship Id="rId2" Type="http://schemas.openxmlformats.org/officeDocument/2006/relationships/hyperlink" Target="http://transparencia.profepa.gob.mx/Transparencia/TransparenciaDGP/PERFILES%20DE%20PUESTO/perfiles%20organigramas/direccion%20general%20de%20inspeccion%20ambiental%20en%20puertos,%20aeropuertos%20y%20fronteras/DIRECTOR%20DE%20INSPECCION%20Y%20VIGILANCIA%20DE%20VIDA%20SILVESTRE%20Y%20FITOSA%203549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JEFE%20DE%20DEPARTAMENTO%20DE%20INSPECCION%20EN%20ATMOSFERA%20Y%20RESIDUOS%20PEL%205583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99 CuadroTexto"/>
          <p:cNvSpPr txBox="1"/>
          <p:nvPr/>
        </p:nvSpPr>
        <p:spPr>
          <a:xfrm>
            <a:off x="3084329" y="414263"/>
            <a:ext cx="6445988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ORGÁNICA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197 Forma libre"/>
          <p:cNvSpPr/>
          <p:nvPr/>
        </p:nvSpPr>
        <p:spPr>
          <a:xfrm>
            <a:off x="7687528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9" name="198 Forma libre"/>
          <p:cNvSpPr/>
          <p:nvPr/>
        </p:nvSpPr>
        <p:spPr>
          <a:xfrm>
            <a:off x="7687528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0" name="199 Forma libre"/>
          <p:cNvSpPr/>
          <p:nvPr/>
        </p:nvSpPr>
        <p:spPr>
          <a:xfrm>
            <a:off x="7687528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1" name="200 Forma libre"/>
          <p:cNvSpPr/>
          <p:nvPr/>
        </p:nvSpPr>
        <p:spPr>
          <a:xfrm>
            <a:off x="5177448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2" name="201 Forma libre"/>
          <p:cNvSpPr/>
          <p:nvPr/>
        </p:nvSpPr>
        <p:spPr>
          <a:xfrm>
            <a:off x="5177448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3" name="202 Forma libre"/>
          <p:cNvSpPr/>
          <p:nvPr/>
        </p:nvSpPr>
        <p:spPr>
          <a:xfrm>
            <a:off x="5177448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4" name="203 Forma libre"/>
          <p:cNvSpPr/>
          <p:nvPr/>
        </p:nvSpPr>
        <p:spPr>
          <a:xfrm>
            <a:off x="2714486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5" name="204 Forma libre"/>
          <p:cNvSpPr/>
          <p:nvPr/>
        </p:nvSpPr>
        <p:spPr>
          <a:xfrm>
            <a:off x="2714486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6" name="205 Forma libre"/>
          <p:cNvSpPr/>
          <p:nvPr/>
        </p:nvSpPr>
        <p:spPr>
          <a:xfrm>
            <a:off x="2714486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7" name="206 Forma libre"/>
          <p:cNvSpPr/>
          <p:nvPr/>
        </p:nvSpPr>
        <p:spPr>
          <a:xfrm>
            <a:off x="140742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22128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8" name="207 Forma libre"/>
          <p:cNvSpPr/>
          <p:nvPr/>
        </p:nvSpPr>
        <p:spPr>
          <a:xfrm>
            <a:off x="140742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22128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9" name="208 Forma libre">
            <a:hlinkClick r:id="rId2" action="ppaction://hlinkpres?slideindex=1&amp;slidetitle="/>
          </p:cNvPr>
          <p:cNvSpPr/>
          <p:nvPr/>
        </p:nvSpPr>
        <p:spPr>
          <a:xfrm>
            <a:off x="5149781" y="1498058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Procuraduría Federal de Protección al Ambiente</a:t>
            </a:r>
          </a:p>
        </p:txBody>
      </p:sp>
      <p:sp>
        <p:nvSpPr>
          <p:cNvPr id="210" name="209 Forma libre">
            <a:hlinkClick r:id="rId3" action="ppaction://hlinkfile"/>
          </p:cNvPr>
          <p:cNvSpPr/>
          <p:nvPr/>
        </p:nvSpPr>
        <p:spPr>
          <a:xfrm>
            <a:off x="210022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Auditoría Ambiental</a:t>
            </a:r>
          </a:p>
        </p:txBody>
      </p:sp>
      <p:sp>
        <p:nvSpPr>
          <p:cNvPr id="211" name="210 Forma libre"/>
          <p:cNvSpPr/>
          <p:nvPr/>
        </p:nvSpPr>
        <p:spPr>
          <a:xfrm>
            <a:off x="24048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y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Promoción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Auditorías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211 Forma libre"/>
          <p:cNvSpPr/>
          <p:nvPr/>
        </p:nvSpPr>
        <p:spPr>
          <a:xfrm>
            <a:off x="24048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sp>
        <p:nvSpPr>
          <p:cNvPr id="213" name="212 Forma libre">
            <a:hlinkClick r:id="rId4" action="ppaction://hlinkpres?slideindex=1&amp;slidetitle="/>
          </p:cNvPr>
          <p:cNvSpPr/>
          <p:nvPr/>
        </p:nvSpPr>
        <p:spPr>
          <a:xfrm>
            <a:off x="2703940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Inspección Industrial</a:t>
            </a:r>
          </a:p>
        </p:txBody>
      </p:sp>
      <p:sp>
        <p:nvSpPr>
          <p:cNvPr id="214" name="213 Forma libre"/>
          <p:cNvSpPr/>
          <p:nvPr/>
        </p:nvSpPr>
        <p:spPr>
          <a:xfrm>
            <a:off x="2832769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215" name="214 Forma libre"/>
          <p:cNvSpPr/>
          <p:nvPr/>
        </p:nvSpPr>
        <p:spPr>
          <a:xfrm>
            <a:off x="2832769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de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Contaminación</a:t>
            </a:r>
          </a:p>
        </p:txBody>
      </p:sp>
      <p:sp>
        <p:nvSpPr>
          <p:cNvPr id="216" name="215 Forma libre"/>
          <p:cNvSpPr/>
          <p:nvPr/>
        </p:nvSpPr>
        <p:spPr>
          <a:xfrm>
            <a:off x="2832769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en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Puertos,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Aeropuertos  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y Fronteras</a:t>
            </a:r>
          </a:p>
        </p:txBody>
      </p:sp>
      <p:sp>
        <p:nvSpPr>
          <p:cNvPr id="217" name="216 Forma libre">
            <a:hlinkClick r:id="rId5" action="ppaction://hlinkpres?slideindex=1&amp;slidetitle="/>
          </p:cNvPr>
          <p:cNvSpPr/>
          <p:nvPr/>
        </p:nvSpPr>
        <p:spPr>
          <a:xfrm>
            <a:off x="5187348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Recursos Naturales</a:t>
            </a:r>
          </a:p>
        </p:txBody>
      </p:sp>
      <p:sp>
        <p:nvSpPr>
          <p:cNvPr id="218" name="217 Forma libre">
            <a:hlinkClick r:id="rId6" action="ppaction://hlinksldjump"/>
          </p:cNvPr>
          <p:cNvSpPr/>
          <p:nvPr/>
        </p:nvSpPr>
        <p:spPr>
          <a:xfrm>
            <a:off x="528104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Zona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Federal Marítimo Terrestre</a:t>
            </a:r>
          </a:p>
        </p:txBody>
      </p:sp>
      <p:sp>
        <p:nvSpPr>
          <p:cNvPr id="219" name="218 Forma libre">
            <a:hlinkClick r:id="rId6" action="ppaction://hlinksldjump"/>
          </p:cNvPr>
          <p:cNvSpPr/>
          <p:nvPr/>
        </p:nvSpPr>
        <p:spPr>
          <a:xfrm>
            <a:off x="528104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Vida Silvestre, Recursos Marinos y Ecosistemas Costeros</a:t>
            </a:r>
          </a:p>
        </p:txBody>
      </p:sp>
      <p:sp>
        <p:nvSpPr>
          <p:cNvPr id="220" name="219 Forma libre">
            <a:hlinkClick r:id="rId6" action="ppaction://hlinksldjump"/>
          </p:cNvPr>
          <p:cNvSpPr/>
          <p:nvPr/>
        </p:nvSpPr>
        <p:spPr>
          <a:xfrm>
            <a:off x="5281041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Forestal</a:t>
            </a:r>
          </a:p>
        </p:txBody>
      </p:sp>
      <p:sp>
        <p:nvSpPr>
          <p:cNvPr id="221" name="220 Forma libre">
            <a:hlinkClick r:id="rId7" action="ppaction://hlinkpres?slideindex=1&amp;slidetitle="/>
          </p:cNvPr>
          <p:cNvSpPr/>
          <p:nvPr/>
        </p:nvSpPr>
        <p:spPr>
          <a:xfrm>
            <a:off x="7670759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Jurídica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221 Forma libre">
            <a:hlinkClick r:id="rId6" action="ppaction://hlinksldjump"/>
          </p:cNvPr>
          <p:cNvSpPr/>
          <p:nvPr/>
        </p:nvSpPr>
        <p:spPr>
          <a:xfrm>
            <a:off x="780132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 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el Ambiente y Litigio</a:t>
            </a:r>
          </a:p>
        </p:txBody>
      </p:sp>
      <p:sp>
        <p:nvSpPr>
          <p:cNvPr id="223" name="222 Forma libre">
            <a:hlinkClick r:id="rId6" action="ppaction://hlinksldjump"/>
          </p:cNvPr>
          <p:cNvSpPr/>
          <p:nvPr/>
        </p:nvSpPr>
        <p:spPr>
          <a:xfrm>
            <a:off x="780132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Procedimientos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Administrativos y Consulta</a:t>
            </a:r>
          </a:p>
        </p:txBody>
      </p:sp>
      <p:sp>
        <p:nvSpPr>
          <p:cNvPr id="224" name="223 Forma libre">
            <a:hlinkClick r:id="rId6" action="ppaction://hlinksldjump"/>
          </p:cNvPr>
          <p:cNvSpPr/>
          <p:nvPr/>
        </p:nvSpPr>
        <p:spPr>
          <a:xfrm>
            <a:off x="7801321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</p:txBody>
      </p:sp>
      <p:sp>
        <p:nvSpPr>
          <p:cNvPr id="225" name="224 Forma libre">
            <a:hlinkClick r:id="rId8" action="ppaction://hlinkpres?slideindex=1&amp;slidetitle="/>
          </p:cNvPr>
          <p:cNvSpPr/>
          <p:nvPr/>
        </p:nvSpPr>
        <p:spPr>
          <a:xfrm>
            <a:off x="10205748" y="3653110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Administración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8" name="227 Conector recto"/>
          <p:cNvCxnSpPr/>
          <p:nvPr/>
        </p:nvCxnSpPr>
        <p:spPr>
          <a:xfrm>
            <a:off x="186658" y="3658792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228 Conector recto"/>
          <p:cNvCxnSpPr/>
          <p:nvPr/>
        </p:nvCxnSpPr>
        <p:spPr>
          <a:xfrm>
            <a:off x="1183254" y="3285926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229 Conector recto"/>
          <p:cNvCxnSpPr/>
          <p:nvPr/>
        </p:nvCxnSpPr>
        <p:spPr>
          <a:xfrm>
            <a:off x="2760362" y="3661173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recto"/>
          <p:cNvCxnSpPr/>
          <p:nvPr/>
        </p:nvCxnSpPr>
        <p:spPr>
          <a:xfrm>
            <a:off x="3756958" y="3288307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Conector recto"/>
          <p:cNvCxnSpPr/>
          <p:nvPr/>
        </p:nvCxnSpPr>
        <p:spPr>
          <a:xfrm>
            <a:off x="5237451" y="3661173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Conector recto"/>
          <p:cNvCxnSpPr/>
          <p:nvPr/>
        </p:nvCxnSpPr>
        <p:spPr>
          <a:xfrm>
            <a:off x="6234044" y="3288307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Conector recto"/>
          <p:cNvCxnSpPr/>
          <p:nvPr/>
        </p:nvCxnSpPr>
        <p:spPr>
          <a:xfrm>
            <a:off x="7733404" y="3665936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234 Conector recto"/>
          <p:cNvCxnSpPr/>
          <p:nvPr/>
        </p:nvCxnSpPr>
        <p:spPr>
          <a:xfrm>
            <a:off x="8729997" y="3293070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11180365" y="2401173"/>
            <a:ext cx="0" cy="126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238 Conector recto"/>
          <p:cNvCxnSpPr/>
          <p:nvPr/>
        </p:nvCxnSpPr>
        <p:spPr>
          <a:xfrm>
            <a:off x="835772" y="2386887"/>
            <a:ext cx="10352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239 Conector recto"/>
          <p:cNvCxnSpPr/>
          <p:nvPr/>
        </p:nvCxnSpPr>
        <p:spPr>
          <a:xfrm>
            <a:off x="6260751" y="2231057"/>
            <a:ext cx="0" cy="324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240 Conector recto"/>
          <p:cNvCxnSpPr/>
          <p:nvPr/>
        </p:nvCxnSpPr>
        <p:spPr>
          <a:xfrm>
            <a:off x="8817147" y="2401173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241 Conector recto"/>
          <p:cNvCxnSpPr/>
          <p:nvPr/>
        </p:nvCxnSpPr>
        <p:spPr>
          <a:xfrm>
            <a:off x="3736421" y="2403555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242 Conector recto"/>
          <p:cNvCxnSpPr/>
          <p:nvPr/>
        </p:nvCxnSpPr>
        <p:spPr>
          <a:xfrm>
            <a:off x="845297" y="2385839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97791"/>
              </p:ext>
            </p:extLst>
          </p:nvPr>
        </p:nvGraphicFramePr>
        <p:xfrm>
          <a:off x="9723163" y="7304735"/>
          <a:ext cx="2770312" cy="948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0312"/>
              </a:tblGrid>
              <a:tr h="9483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Aprobación y registro de la estructura organizacional de la PROFEPA con vigencia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de junio de 2018 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mediante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oficios </a:t>
                      </a:r>
                      <a:r>
                        <a:rPr lang="es-MX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SSFP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/408/0634/2018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SSFP</a:t>
                      </a: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/408/</a:t>
                      </a:r>
                      <a:r>
                        <a:rPr lang="es-MX" sz="10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DGOR</a:t>
                      </a: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/1044/2018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3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Forma libre"/>
          <p:cNvSpPr/>
          <p:nvPr/>
        </p:nvSpPr>
        <p:spPr>
          <a:xfrm>
            <a:off x="5386436" y="1341166"/>
            <a:ext cx="1730133" cy="90362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Zona Federal Marítimo Terrestre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5405510" y="2077890"/>
            <a:ext cx="51195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K11</a:t>
            </a:r>
          </a:p>
        </p:txBody>
      </p:sp>
      <p:sp>
        <p:nvSpPr>
          <p:cNvPr id="74" name="73 CuadroTexto"/>
          <p:cNvSpPr txBox="1"/>
          <p:nvPr/>
        </p:nvSpPr>
        <p:spPr>
          <a:xfrm>
            <a:off x="6670793" y="2086620"/>
            <a:ext cx="438294" cy="14995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3469</a:t>
            </a:r>
          </a:p>
        </p:txBody>
      </p:sp>
      <p:cxnSp>
        <p:nvCxnSpPr>
          <p:cNvPr id="75" name="74 Conector recto"/>
          <p:cNvCxnSpPr>
            <a:cxnSpLocks/>
          </p:cNvCxnSpPr>
          <p:nvPr/>
        </p:nvCxnSpPr>
        <p:spPr>
          <a:xfrm>
            <a:off x="1652706" y="2532529"/>
            <a:ext cx="7851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"/>
          <p:cNvCxnSpPr>
            <a:cxnSpLocks/>
          </p:cNvCxnSpPr>
          <p:nvPr/>
        </p:nvCxnSpPr>
        <p:spPr>
          <a:xfrm flipH="1">
            <a:off x="1642007" y="2510194"/>
            <a:ext cx="10699" cy="5766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cxnSpLocks/>
          </p:cNvCxnSpPr>
          <p:nvPr/>
        </p:nvCxnSpPr>
        <p:spPr>
          <a:xfrm>
            <a:off x="6251503" y="2244790"/>
            <a:ext cx="0" cy="2877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77 Conector recto"/>
          <p:cNvCxnSpPr>
            <a:cxnSpLocks/>
          </p:cNvCxnSpPr>
          <p:nvPr/>
        </p:nvCxnSpPr>
        <p:spPr>
          <a:xfrm>
            <a:off x="9479871" y="2544774"/>
            <a:ext cx="0" cy="4777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93 Forma libre"/>
          <p:cNvSpPr/>
          <p:nvPr/>
        </p:nvSpPr>
        <p:spPr>
          <a:xfrm>
            <a:off x="706148" y="3062129"/>
            <a:ext cx="1827368" cy="81233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94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Dirección de Sistemas de Información para la Protección de los Recursos Naturales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706149" y="3748956"/>
            <a:ext cx="438294" cy="11255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M11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2100000" y="3690080"/>
            <a:ext cx="438294" cy="15912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3509</a:t>
            </a:r>
          </a:p>
        </p:txBody>
      </p:sp>
      <p:sp>
        <p:nvSpPr>
          <p:cNvPr id="97" name="96 Forma libre"/>
          <p:cNvSpPr/>
          <p:nvPr/>
        </p:nvSpPr>
        <p:spPr>
          <a:xfrm>
            <a:off x="8635455" y="3000702"/>
            <a:ext cx="1716224" cy="84857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 y Vigilancia Territorial y Zona Federal Marítimo Terrestre</a:t>
            </a:r>
          </a:p>
        </p:txBody>
      </p:sp>
      <p:sp>
        <p:nvSpPr>
          <p:cNvPr id="98" name="97 CuadroTexto"/>
          <p:cNvSpPr txBox="1"/>
          <p:nvPr/>
        </p:nvSpPr>
        <p:spPr>
          <a:xfrm>
            <a:off x="8633351" y="3690152"/>
            <a:ext cx="473778" cy="15905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N31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9913385" y="369008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3548</a:t>
            </a:r>
          </a:p>
        </p:txBody>
      </p:sp>
      <p:cxnSp>
        <p:nvCxnSpPr>
          <p:cNvPr id="102" name="101 Conector recto"/>
          <p:cNvCxnSpPr>
            <a:cxnSpLocks/>
          </p:cNvCxnSpPr>
          <p:nvPr/>
        </p:nvCxnSpPr>
        <p:spPr>
          <a:xfrm>
            <a:off x="5099615" y="2532529"/>
            <a:ext cx="0" cy="5106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112 Forma libre"/>
          <p:cNvSpPr/>
          <p:nvPr/>
        </p:nvSpPr>
        <p:spPr>
          <a:xfrm>
            <a:off x="4208121" y="3043132"/>
            <a:ext cx="1827365" cy="8369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Dirección de Vigilancia y Verificación de Impacto Ambiental</a:t>
            </a:r>
          </a:p>
        </p:txBody>
      </p:sp>
      <p:sp>
        <p:nvSpPr>
          <p:cNvPr id="114" name="113 CuadroTexto"/>
          <p:cNvSpPr txBox="1"/>
          <p:nvPr/>
        </p:nvSpPr>
        <p:spPr>
          <a:xfrm>
            <a:off x="4224805" y="3713273"/>
            <a:ext cx="473830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N31</a:t>
            </a:r>
          </a:p>
        </p:txBody>
      </p:sp>
      <p:sp>
        <p:nvSpPr>
          <p:cNvPr id="115" name="114 CuadroTexto"/>
          <p:cNvSpPr txBox="1"/>
          <p:nvPr/>
        </p:nvSpPr>
        <p:spPr>
          <a:xfrm>
            <a:off x="5578207" y="370399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3540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374764" y="440044"/>
            <a:ext cx="9595255" cy="410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Zona Federal Marítimo Terrestre</a:t>
            </a:r>
          </a:p>
        </p:txBody>
      </p:sp>
      <p:grpSp>
        <p:nvGrpSpPr>
          <p:cNvPr id="66" name="131 Grupo">
            <a:extLst>
              <a:ext uri="{FF2B5EF4-FFF2-40B4-BE49-F238E27FC236}">
                <a16:creationId xmlns:a16="http://schemas.microsoft.com/office/drawing/2014/main" xmlns="" id="{0D1225A0-BEAF-44E0-B338-DFF84D2BF2A3}"/>
              </a:ext>
            </a:extLst>
          </p:cNvPr>
          <p:cNvGrpSpPr/>
          <p:nvPr/>
        </p:nvGrpSpPr>
        <p:grpSpPr>
          <a:xfrm>
            <a:off x="377825" y="-1"/>
            <a:ext cx="11845925" cy="8461375"/>
            <a:chOff x="-3176" y="0"/>
            <a:chExt cx="15497539" cy="9001125"/>
          </a:xfrm>
        </p:grpSpPr>
        <p:pic>
          <p:nvPicPr>
            <p:cNvPr id="67" name="Picture 2">
              <a:extLst>
                <a:ext uri="{FF2B5EF4-FFF2-40B4-BE49-F238E27FC236}">
                  <a16:creationId xmlns:a16="http://schemas.microsoft.com/office/drawing/2014/main" xmlns="" id="{4498C057-1FC9-414D-AA10-C874EC6EA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6">
              <a:extLst>
                <a:ext uri="{FF2B5EF4-FFF2-40B4-BE49-F238E27FC236}">
                  <a16:creationId xmlns:a16="http://schemas.microsoft.com/office/drawing/2014/main" xmlns="" id="{C040EFB0-FA19-493A-BFA4-C7481CCC5B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8">
              <a:extLst>
                <a:ext uri="{FF2B5EF4-FFF2-40B4-BE49-F238E27FC236}">
                  <a16:creationId xmlns:a16="http://schemas.microsoft.com/office/drawing/2014/main" xmlns="" id="{FC7A17CE-B6FF-409C-8FFD-918996B84D1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6">
              <a:extLst>
                <a:ext uri="{FF2B5EF4-FFF2-40B4-BE49-F238E27FC236}">
                  <a16:creationId xmlns:a16="http://schemas.microsoft.com/office/drawing/2014/main" xmlns="" id="{ABB75A0F-DBD4-4294-A9DB-524AB40E0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" name="Picture 11">
              <a:extLst>
                <a:ext uri="{FF2B5EF4-FFF2-40B4-BE49-F238E27FC236}">
                  <a16:creationId xmlns:a16="http://schemas.microsoft.com/office/drawing/2014/main" xmlns="" id="{787228BA-C7C3-4A22-97A6-BF41E9975B1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3" name="75 Conector recto">
            <a:extLst>
              <a:ext uri="{FF2B5EF4-FFF2-40B4-BE49-F238E27FC236}">
                <a16:creationId xmlns:a16="http://schemas.microsoft.com/office/drawing/2014/main" xmlns="" id="{AA2BA7F1-A31F-4EF4-9C03-2F0A48ED774F}"/>
              </a:ext>
            </a:extLst>
          </p:cNvPr>
          <p:cNvCxnSpPr>
            <a:cxnSpLocks/>
          </p:cNvCxnSpPr>
          <p:nvPr/>
        </p:nvCxnSpPr>
        <p:spPr>
          <a:xfrm>
            <a:off x="1624993" y="3874463"/>
            <a:ext cx="0" cy="4842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93 Forma libre">
            <a:extLst>
              <a:ext uri="{FF2B5EF4-FFF2-40B4-BE49-F238E27FC236}">
                <a16:creationId xmlns:a16="http://schemas.microsoft.com/office/drawing/2014/main" xmlns="" id="{603FEA17-1815-427E-8219-AD3CA0886448}"/>
              </a:ext>
            </a:extLst>
          </p:cNvPr>
          <p:cNvSpPr/>
          <p:nvPr/>
        </p:nvSpPr>
        <p:spPr>
          <a:xfrm>
            <a:off x="823250" y="4324760"/>
            <a:ext cx="1561268" cy="7935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Aprovechamiento Intensivo</a:t>
            </a:r>
          </a:p>
        </p:txBody>
      </p:sp>
      <p:sp>
        <p:nvSpPr>
          <p:cNvPr id="35" name="94 CuadroTexto">
            <a:extLst>
              <a:ext uri="{FF2B5EF4-FFF2-40B4-BE49-F238E27FC236}">
                <a16:creationId xmlns:a16="http://schemas.microsoft.com/office/drawing/2014/main" xmlns="" id="{EF9127BF-7C9A-4860-A401-FA5492E12609}"/>
              </a:ext>
            </a:extLst>
          </p:cNvPr>
          <p:cNvSpPr txBox="1"/>
          <p:nvPr/>
        </p:nvSpPr>
        <p:spPr>
          <a:xfrm>
            <a:off x="826329" y="4947715"/>
            <a:ext cx="466118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36" name="95 CuadroTexto">
            <a:extLst>
              <a:ext uri="{FF2B5EF4-FFF2-40B4-BE49-F238E27FC236}">
                <a16:creationId xmlns:a16="http://schemas.microsoft.com/office/drawing/2014/main" xmlns="" id="{688249C4-8CF9-499F-BFB8-F364BAE49D8C}"/>
              </a:ext>
            </a:extLst>
          </p:cNvPr>
          <p:cNvSpPr txBox="1"/>
          <p:nvPr/>
        </p:nvSpPr>
        <p:spPr>
          <a:xfrm>
            <a:off x="1919274" y="494840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5763</a:t>
            </a:r>
          </a:p>
        </p:txBody>
      </p:sp>
      <p:cxnSp>
        <p:nvCxnSpPr>
          <p:cNvPr id="37" name="75 Conector recto">
            <a:extLst>
              <a:ext uri="{FF2B5EF4-FFF2-40B4-BE49-F238E27FC236}">
                <a16:creationId xmlns:a16="http://schemas.microsoft.com/office/drawing/2014/main" xmlns="" id="{B422B865-5566-4B85-8E29-011C3CFEAC86}"/>
              </a:ext>
            </a:extLst>
          </p:cNvPr>
          <p:cNvCxnSpPr>
            <a:cxnSpLocks/>
          </p:cNvCxnSpPr>
          <p:nvPr/>
        </p:nvCxnSpPr>
        <p:spPr>
          <a:xfrm>
            <a:off x="5061060" y="3849205"/>
            <a:ext cx="0" cy="286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74 Conector recto">
            <a:extLst>
              <a:ext uri="{FF2B5EF4-FFF2-40B4-BE49-F238E27FC236}">
                <a16:creationId xmlns:a16="http://schemas.microsoft.com/office/drawing/2014/main" xmlns="" id="{8F2E8E18-FEB3-4E6D-987C-262C5B2E3AA2}"/>
              </a:ext>
            </a:extLst>
          </p:cNvPr>
          <p:cNvCxnSpPr>
            <a:cxnSpLocks/>
          </p:cNvCxnSpPr>
          <p:nvPr/>
        </p:nvCxnSpPr>
        <p:spPr>
          <a:xfrm flipV="1">
            <a:off x="3287378" y="4110588"/>
            <a:ext cx="3253901" cy="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75 Conector recto">
            <a:extLst>
              <a:ext uri="{FF2B5EF4-FFF2-40B4-BE49-F238E27FC236}">
                <a16:creationId xmlns:a16="http://schemas.microsoft.com/office/drawing/2014/main" xmlns="" id="{EDF3F65E-4F21-40B9-9EDB-8C8C598C3E1E}"/>
              </a:ext>
            </a:extLst>
          </p:cNvPr>
          <p:cNvCxnSpPr>
            <a:cxnSpLocks/>
          </p:cNvCxnSpPr>
          <p:nvPr/>
        </p:nvCxnSpPr>
        <p:spPr>
          <a:xfrm>
            <a:off x="6541279" y="4093193"/>
            <a:ext cx="0" cy="7514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75 Conector recto">
            <a:extLst>
              <a:ext uri="{FF2B5EF4-FFF2-40B4-BE49-F238E27FC236}">
                <a16:creationId xmlns:a16="http://schemas.microsoft.com/office/drawing/2014/main" xmlns="" id="{92445FE5-1F81-424E-B09C-BE69F06DB021}"/>
              </a:ext>
            </a:extLst>
          </p:cNvPr>
          <p:cNvCxnSpPr>
            <a:cxnSpLocks/>
          </p:cNvCxnSpPr>
          <p:nvPr/>
        </p:nvCxnSpPr>
        <p:spPr>
          <a:xfrm>
            <a:off x="5031758" y="4093193"/>
            <a:ext cx="0" cy="2445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93 Forma libre">
            <a:extLst>
              <a:ext uri="{FF2B5EF4-FFF2-40B4-BE49-F238E27FC236}">
                <a16:creationId xmlns:a16="http://schemas.microsoft.com/office/drawing/2014/main" xmlns="" id="{FC8D4BC1-1B30-475C-BBC4-CAD25313ABD7}"/>
              </a:ext>
            </a:extLst>
          </p:cNvPr>
          <p:cNvSpPr/>
          <p:nvPr/>
        </p:nvSpPr>
        <p:spPr>
          <a:xfrm>
            <a:off x="2571532" y="4358720"/>
            <a:ext cx="1474278" cy="77601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de Impacto Ambiental</a:t>
            </a:r>
          </a:p>
        </p:txBody>
      </p:sp>
      <p:sp>
        <p:nvSpPr>
          <p:cNvPr id="47" name="93 Forma libre">
            <a:extLst>
              <a:ext uri="{FF2B5EF4-FFF2-40B4-BE49-F238E27FC236}">
                <a16:creationId xmlns:a16="http://schemas.microsoft.com/office/drawing/2014/main" xmlns="" id="{632FF2AE-6272-48D3-8C46-BEF76DA70D43}"/>
              </a:ext>
            </a:extLst>
          </p:cNvPr>
          <p:cNvSpPr/>
          <p:nvPr/>
        </p:nvSpPr>
        <p:spPr>
          <a:xfrm>
            <a:off x="4310052" y="4337730"/>
            <a:ext cx="1480901" cy="81176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Peritajes</a:t>
            </a:r>
          </a:p>
        </p:txBody>
      </p:sp>
      <p:sp>
        <p:nvSpPr>
          <p:cNvPr id="48" name="93 Forma libre">
            <a:extLst>
              <a:ext uri="{FF2B5EF4-FFF2-40B4-BE49-F238E27FC236}">
                <a16:creationId xmlns:a16="http://schemas.microsoft.com/office/drawing/2014/main" xmlns="" id="{95D0741E-3FF7-40C5-A86F-F5BA8046CF8C}"/>
              </a:ext>
            </a:extLst>
          </p:cNvPr>
          <p:cNvSpPr/>
          <p:nvPr/>
        </p:nvSpPr>
        <p:spPr>
          <a:xfrm>
            <a:off x="5865024" y="4844638"/>
            <a:ext cx="1480010" cy="76966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Impacto Ambiental</a:t>
            </a:r>
          </a:p>
        </p:txBody>
      </p:sp>
      <p:sp>
        <p:nvSpPr>
          <p:cNvPr id="49" name="95 CuadroTexto">
            <a:extLst>
              <a:ext uri="{FF2B5EF4-FFF2-40B4-BE49-F238E27FC236}">
                <a16:creationId xmlns:a16="http://schemas.microsoft.com/office/drawing/2014/main" xmlns="" id="{B14C2360-D7C9-47A8-BA25-7D2CA0F05BCF}"/>
              </a:ext>
            </a:extLst>
          </p:cNvPr>
          <p:cNvSpPr txBox="1"/>
          <p:nvPr/>
        </p:nvSpPr>
        <p:spPr>
          <a:xfrm>
            <a:off x="3648097" y="4953063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4670</a:t>
            </a:r>
          </a:p>
        </p:txBody>
      </p:sp>
      <p:sp>
        <p:nvSpPr>
          <p:cNvPr id="50" name="94 CuadroTexto">
            <a:extLst>
              <a:ext uri="{FF2B5EF4-FFF2-40B4-BE49-F238E27FC236}">
                <a16:creationId xmlns:a16="http://schemas.microsoft.com/office/drawing/2014/main" xmlns="" id="{91E14B66-DE39-440D-9A1A-D08ACCAEFC9E}"/>
              </a:ext>
            </a:extLst>
          </p:cNvPr>
          <p:cNvSpPr txBox="1"/>
          <p:nvPr/>
        </p:nvSpPr>
        <p:spPr>
          <a:xfrm>
            <a:off x="2605333" y="4985251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52" name="95 CuadroTexto">
            <a:extLst>
              <a:ext uri="{FF2B5EF4-FFF2-40B4-BE49-F238E27FC236}">
                <a16:creationId xmlns:a16="http://schemas.microsoft.com/office/drawing/2014/main" xmlns="" id="{5F9C5CAD-3D64-437D-BE50-964174C8D9E1}"/>
              </a:ext>
            </a:extLst>
          </p:cNvPr>
          <p:cNvSpPr txBox="1"/>
          <p:nvPr/>
        </p:nvSpPr>
        <p:spPr>
          <a:xfrm>
            <a:off x="5386436" y="4962262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5869</a:t>
            </a:r>
          </a:p>
        </p:txBody>
      </p:sp>
      <p:sp>
        <p:nvSpPr>
          <p:cNvPr id="53" name="94 CuadroTexto">
            <a:extLst>
              <a:ext uri="{FF2B5EF4-FFF2-40B4-BE49-F238E27FC236}">
                <a16:creationId xmlns:a16="http://schemas.microsoft.com/office/drawing/2014/main" xmlns="" id="{BD1B051C-C45E-4C64-8EFB-B46D94621CB8}"/>
              </a:ext>
            </a:extLst>
          </p:cNvPr>
          <p:cNvSpPr txBox="1"/>
          <p:nvPr/>
        </p:nvSpPr>
        <p:spPr>
          <a:xfrm>
            <a:off x="4320730" y="4996765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cxnSp>
        <p:nvCxnSpPr>
          <p:cNvPr id="54" name="75 Conector recto">
            <a:extLst>
              <a:ext uri="{FF2B5EF4-FFF2-40B4-BE49-F238E27FC236}">
                <a16:creationId xmlns:a16="http://schemas.microsoft.com/office/drawing/2014/main" xmlns="" id="{21186ADB-1561-4F4A-BFA3-563955E253EF}"/>
              </a:ext>
            </a:extLst>
          </p:cNvPr>
          <p:cNvCxnSpPr>
            <a:cxnSpLocks/>
          </p:cNvCxnSpPr>
          <p:nvPr/>
        </p:nvCxnSpPr>
        <p:spPr>
          <a:xfrm>
            <a:off x="3287378" y="4104728"/>
            <a:ext cx="0" cy="2421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95 CuadroTexto">
            <a:extLst>
              <a:ext uri="{FF2B5EF4-FFF2-40B4-BE49-F238E27FC236}">
                <a16:creationId xmlns:a16="http://schemas.microsoft.com/office/drawing/2014/main" xmlns="" id="{EEB0DE8D-BC08-4A5A-93D9-E4159B664695}"/>
              </a:ext>
            </a:extLst>
          </p:cNvPr>
          <p:cNvSpPr txBox="1"/>
          <p:nvPr/>
        </p:nvSpPr>
        <p:spPr>
          <a:xfrm>
            <a:off x="5876940" y="5447286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O23</a:t>
            </a:r>
          </a:p>
        </p:txBody>
      </p:sp>
      <p:sp>
        <p:nvSpPr>
          <p:cNvPr id="60" name="95 CuadroTexto">
            <a:extLst>
              <a:ext uri="{FF2B5EF4-FFF2-40B4-BE49-F238E27FC236}">
                <a16:creationId xmlns:a16="http://schemas.microsoft.com/office/drawing/2014/main" xmlns="" id="{E418BB9E-7951-467E-BB12-F032D4899F04}"/>
              </a:ext>
            </a:extLst>
          </p:cNvPr>
          <p:cNvSpPr txBox="1"/>
          <p:nvPr/>
        </p:nvSpPr>
        <p:spPr>
          <a:xfrm>
            <a:off x="6960724" y="5432582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4732</a:t>
            </a:r>
          </a:p>
        </p:txBody>
      </p:sp>
      <p:cxnSp>
        <p:nvCxnSpPr>
          <p:cNvPr id="61" name="75 Conector recto">
            <a:extLst>
              <a:ext uri="{FF2B5EF4-FFF2-40B4-BE49-F238E27FC236}">
                <a16:creationId xmlns:a16="http://schemas.microsoft.com/office/drawing/2014/main" xmlns="" id="{CAC49F63-CCBF-4D48-B05A-94099EFA99D3}"/>
              </a:ext>
            </a:extLst>
          </p:cNvPr>
          <p:cNvCxnSpPr>
            <a:cxnSpLocks/>
          </p:cNvCxnSpPr>
          <p:nvPr/>
        </p:nvCxnSpPr>
        <p:spPr>
          <a:xfrm>
            <a:off x="4181461" y="4106345"/>
            <a:ext cx="0" cy="17578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93 Forma libre">
            <a:extLst>
              <a:ext uri="{FF2B5EF4-FFF2-40B4-BE49-F238E27FC236}">
                <a16:creationId xmlns:a16="http://schemas.microsoft.com/office/drawing/2014/main" xmlns="" id="{FF3AB505-520B-49D6-B699-6CE01F5CAC51}"/>
              </a:ext>
            </a:extLst>
          </p:cNvPr>
          <p:cNvSpPr/>
          <p:nvPr/>
        </p:nvSpPr>
        <p:spPr>
          <a:xfrm>
            <a:off x="3468116" y="5825682"/>
            <a:ext cx="1480010" cy="76966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Seguridad de Proyectos Sujetos al Procedimiento de Impacto Ambiental</a:t>
            </a:r>
          </a:p>
        </p:txBody>
      </p:sp>
      <p:sp>
        <p:nvSpPr>
          <p:cNvPr id="64" name="95 CuadroTexto">
            <a:extLst>
              <a:ext uri="{FF2B5EF4-FFF2-40B4-BE49-F238E27FC236}">
                <a16:creationId xmlns:a16="http://schemas.microsoft.com/office/drawing/2014/main" xmlns="" id="{0DA57754-5A18-4EC0-B013-AF79BDAEDC12}"/>
              </a:ext>
            </a:extLst>
          </p:cNvPr>
          <p:cNvSpPr txBox="1"/>
          <p:nvPr/>
        </p:nvSpPr>
        <p:spPr>
          <a:xfrm>
            <a:off x="3468116" y="6416971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65" name="95 CuadroTexto">
            <a:extLst>
              <a:ext uri="{FF2B5EF4-FFF2-40B4-BE49-F238E27FC236}">
                <a16:creationId xmlns:a16="http://schemas.microsoft.com/office/drawing/2014/main" xmlns="" id="{729D5B19-C315-490A-920B-718E327E9758}"/>
              </a:ext>
            </a:extLst>
          </p:cNvPr>
          <p:cNvSpPr txBox="1"/>
          <p:nvPr/>
        </p:nvSpPr>
        <p:spPr>
          <a:xfrm>
            <a:off x="4559266" y="6416970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5760</a:t>
            </a:r>
            <a:endParaRPr lang="es-MX" sz="1128" dirty="0"/>
          </a:p>
        </p:txBody>
      </p:sp>
      <p:cxnSp>
        <p:nvCxnSpPr>
          <p:cNvPr id="81" name="74 Conector recto">
            <a:extLst>
              <a:ext uri="{FF2B5EF4-FFF2-40B4-BE49-F238E27FC236}">
                <a16:creationId xmlns:a16="http://schemas.microsoft.com/office/drawing/2014/main" xmlns="" id="{723C7A8F-1934-4861-AFA5-161CDD325F98}"/>
              </a:ext>
            </a:extLst>
          </p:cNvPr>
          <p:cNvCxnSpPr>
            <a:cxnSpLocks/>
          </p:cNvCxnSpPr>
          <p:nvPr/>
        </p:nvCxnSpPr>
        <p:spPr>
          <a:xfrm flipV="1">
            <a:off x="8125873" y="4131871"/>
            <a:ext cx="3196500" cy="38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75 Conector recto">
            <a:extLst>
              <a:ext uri="{FF2B5EF4-FFF2-40B4-BE49-F238E27FC236}">
                <a16:creationId xmlns:a16="http://schemas.microsoft.com/office/drawing/2014/main" xmlns="" id="{9DC87E53-4446-4754-8A33-AB24DACC59FC}"/>
              </a:ext>
            </a:extLst>
          </p:cNvPr>
          <p:cNvCxnSpPr>
            <a:cxnSpLocks/>
          </p:cNvCxnSpPr>
          <p:nvPr/>
        </p:nvCxnSpPr>
        <p:spPr>
          <a:xfrm>
            <a:off x="9616347" y="4149638"/>
            <a:ext cx="0" cy="3104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75 Conector recto">
            <a:extLst>
              <a:ext uri="{FF2B5EF4-FFF2-40B4-BE49-F238E27FC236}">
                <a16:creationId xmlns:a16="http://schemas.microsoft.com/office/drawing/2014/main" xmlns="" id="{18F8D7D5-A876-4FEE-8E10-AFC7EA2B58DA}"/>
              </a:ext>
            </a:extLst>
          </p:cNvPr>
          <p:cNvCxnSpPr>
            <a:cxnSpLocks/>
          </p:cNvCxnSpPr>
          <p:nvPr/>
        </p:nvCxnSpPr>
        <p:spPr>
          <a:xfrm>
            <a:off x="8110444" y="4131871"/>
            <a:ext cx="0" cy="7127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75 Conector recto">
            <a:extLst>
              <a:ext uri="{FF2B5EF4-FFF2-40B4-BE49-F238E27FC236}">
                <a16:creationId xmlns:a16="http://schemas.microsoft.com/office/drawing/2014/main" xmlns="" id="{7BC7F749-F4A5-4F33-81BA-9F95ADDD3D88}"/>
              </a:ext>
            </a:extLst>
          </p:cNvPr>
          <p:cNvCxnSpPr>
            <a:cxnSpLocks/>
          </p:cNvCxnSpPr>
          <p:nvPr/>
        </p:nvCxnSpPr>
        <p:spPr>
          <a:xfrm>
            <a:off x="9537458" y="3863115"/>
            <a:ext cx="0" cy="286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93 Forma libre">
            <a:extLst>
              <a:ext uri="{FF2B5EF4-FFF2-40B4-BE49-F238E27FC236}">
                <a16:creationId xmlns:a16="http://schemas.microsoft.com/office/drawing/2014/main" xmlns="" id="{0ED882C0-83C1-45FE-92E0-0920A973EE8C}"/>
              </a:ext>
            </a:extLst>
          </p:cNvPr>
          <p:cNvSpPr/>
          <p:nvPr/>
        </p:nvSpPr>
        <p:spPr>
          <a:xfrm>
            <a:off x="7419107" y="4844638"/>
            <a:ext cx="1413534" cy="76760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Impacto Ambiental</a:t>
            </a:r>
          </a:p>
        </p:txBody>
      </p:sp>
      <p:sp>
        <p:nvSpPr>
          <p:cNvPr id="89" name="95 CuadroTexto">
            <a:extLst>
              <a:ext uri="{FF2B5EF4-FFF2-40B4-BE49-F238E27FC236}">
                <a16:creationId xmlns:a16="http://schemas.microsoft.com/office/drawing/2014/main" xmlns="" id="{CFAA1198-9A2A-4855-9C18-C83A72619602}"/>
              </a:ext>
            </a:extLst>
          </p:cNvPr>
          <p:cNvSpPr txBox="1"/>
          <p:nvPr/>
        </p:nvSpPr>
        <p:spPr>
          <a:xfrm>
            <a:off x="7442791" y="5438970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O23</a:t>
            </a:r>
          </a:p>
        </p:txBody>
      </p:sp>
      <p:sp>
        <p:nvSpPr>
          <p:cNvPr id="90" name="95 CuadroTexto">
            <a:extLst>
              <a:ext uri="{FF2B5EF4-FFF2-40B4-BE49-F238E27FC236}">
                <a16:creationId xmlns:a16="http://schemas.microsoft.com/office/drawing/2014/main" xmlns="" id="{2A43630C-5A69-4E77-BF54-87F4C4D55712}"/>
              </a:ext>
            </a:extLst>
          </p:cNvPr>
          <p:cNvSpPr txBox="1"/>
          <p:nvPr/>
        </p:nvSpPr>
        <p:spPr>
          <a:xfrm>
            <a:off x="8415694" y="5435350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3704</a:t>
            </a:r>
          </a:p>
        </p:txBody>
      </p:sp>
      <p:sp>
        <p:nvSpPr>
          <p:cNvPr id="91" name="93 Forma libre">
            <a:extLst>
              <a:ext uri="{FF2B5EF4-FFF2-40B4-BE49-F238E27FC236}">
                <a16:creationId xmlns:a16="http://schemas.microsoft.com/office/drawing/2014/main" xmlns="" id="{D8A42940-99A8-445E-B40D-50D7513AB338}"/>
              </a:ext>
            </a:extLst>
          </p:cNvPr>
          <p:cNvSpPr/>
          <p:nvPr/>
        </p:nvSpPr>
        <p:spPr>
          <a:xfrm>
            <a:off x="10678551" y="4449491"/>
            <a:ext cx="1480901" cy="81176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Inspección y Vigilancia de ZOFEMAT</a:t>
            </a:r>
          </a:p>
        </p:txBody>
      </p:sp>
      <p:sp>
        <p:nvSpPr>
          <p:cNvPr id="92" name="93 Forma libre">
            <a:extLst>
              <a:ext uri="{FF2B5EF4-FFF2-40B4-BE49-F238E27FC236}">
                <a16:creationId xmlns:a16="http://schemas.microsoft.com/office/drawing/2014/main" xmlns="" id="{9D48508D-3255-4152-8A3C-A53E930AB270}"/>
              </a:ext>
            </a:extLst>
          </p:cNvPr>
          <p:cNvSpPr/>
          <p:nvPr/>
        </p:nvSpPr>
        <p:spPr>
          <a:xfrm>
            <a:off x="8906713" y="4449491"/>
            <a:ext cx="1480901" cy="81176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Operación Territorial</a:t>
            </a:r>
          </a:p>
        </p:txBody>
      </p:sp>
      <p:cxnSp>
        <p:nvCxnSpPr>
          <p:cNvPr id="100" name="75 Conector recto">
            <a:extLst>
              <a:ext uri="{FF2B5EF4-FFF2-40B4-BE49-F238E27FC236}">
                <a16:creationId xmlns:a16="http://schemas.microsoft.com/office/drawing/2014/main" xmlns="" id="{3BEC3167-1A06-48D3-910C-3A98647F1B58}"/>
              </a:ext>
            </a:extLst>
          </p:cNvPr>
          <p:cNvCxnSpPr>
            <a:cxnSpLocks/>
          </p:cNvCxnSpPr>
          <p:nvPr/>
        </p:nvCxnSpPr>
        <p:spPr>
          <a:xfrm>
            <a:off x="11322373" y="4149637"/>
            <a:ext cx="0" cy="3104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95 CuadroTexto">
            <a:extLst>
              <a:ext uri="{FF2B5EF4-FFF2-40B4-BE49-F238E27FC236}">
                <a16:creationId xmlns:a16="http://schemas.microsoft.com/office/drawing/2014/main" xmlns="" id="{3E447B66-8F96-4A74-B3C6-21ED2B336597}"/>
              </a:ext>
            </a:extLst>
          </p:cNvPr>
          <p:cNvSpPr txBox="1"/>
          <p:nvPr/>
        </p:nvSpPr>
        <p:spPr>
          <a:xfrm>
            <a:off x="8914973" y="5076326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103" name="95 CuadroTexto">
            <a:extLst>
              <a:ext uri="{FF2B5EF4-FFF2-40B4-BE49-F238E27FC236}">
                <a16:creationId xmlns:a16="http://schemas.microsoft.com/office/drawing/2014/main" xmlns="" id="{1FDC6914-47DF-4F89-8384-289A221CD477}"/>
              </a:ext>
            </a:extLst>
          </p:cNvPr>
          <p:cNvSpPr txBox="1"/>
          <p:nvPr/>
        </p:nvSpPr>
        <p:spPr>
          <a:xfrm>
            <a:off x="9996241" y="5076327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4724</a:t>
            </a:r>
          </a:p>
        </p:txBody>
      </p:sp>
      <p:sp>
        <p:nvSpPr>
          <p:cNvPr id="104" name="95 CuadroTexto">
            <a:extLst>
              <a:ext uri="{FF2B5EF4-FFF2-40B4-BE49-F238E27FC236}">
                <a16:creationId xmlns:a16="http://schemas.microsoft.com/office/drawing/2014/main" xmlns="" id="{20691AF5-9989-424C-8B3B-3AF936920374}"/>
              </a:ext>
            </a:extLst>
          </p:cNvPr>
          <p:cNvSpPr txBox="1"/>
          <p:nvPr/>
        </p:nvSpPr>
        <p:spPr>
          <a:xfrm>
            <a:off x="10700259" y="5076326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105" name="95 CuadroTexto">
            <a:extLst>
              <a:ext uri="{FF2B5EF4-FFF2-40B4-BE49-F238E27FC236}">
                <a16:creationId xmlns:a16="http://schemas.microsoft.com/office/drawing/2014/main" xmlns="" id="{DED45F0B-2A78-4067-BE50-F3CF376FF4DF}"/>
              </a:ext>
            </a:extLst>
          </p:cNvPr>
          <p:cNvSpPr txBox="1"/>
          <p:nvPr/>
        </p:nvSpPr>
        <p:spPr>
          <a:xfrm>
            <a:off x="11762244" y="5062221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5848</a:t>
            </a:r>
          </a:p>
        </p:txBody>
      </p:sp>
      <p:cxnSp>
        <p:nvCxnSpPr>
          <p:cNvPr id="106" name="75 Conector recto">
            <a:extLst>
              <a:ext uri="{FF2B5EF4-FFF2-40B4-BE49-F238E27FC236}">
                <a16:creationId xmlns:a16="http://schemas.microsoft.com/office/drawing/2014/main" xmlns="" id="{96C76BB1-94FC-4555-A670-5FC8D020FF19}"/>
              </a:ext>
            </a:extLst>
          </p:cNvPr>
          <p:cNvCxnSpPr>
            <a:cxnSpLocks/>
          </p:cNvCxnSpPr>
          <p:nvPr/>
        </p:nvCxnSpPr>
        <p:spPr>
          <a:xfrm>
            <a:off x="10520313" y="4093193"/>
            <a:ext cx="0" cy="17578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93 Forma libre">
            <a:extLst>
              <a:ext uri="{FF2B5EF4-FFF2-40B4-BE49-F238E27FC236}">
                <a16:creationId xmlns:a16="http://schemas.microsoft.com/office/drawing/2014/main" xmlns="" id="{ED91BCB5-8F1B-47E0-AEF0-8851BFD7D41B}"/>
              </a:ext>
            </a:extLst>
          </p:cNvPr>
          <p:cNvSpPr/>
          <p:nvPr/>
        </p:nvSpPr>
        <p:spPr>
          <a:xfrm>
            <a:off x="9780308" y="5810374"/>
            <a:ext cx="1480010" cy="76966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Políticas de Inspección y Vigilancia</a:t>
            </a:r>
          </a:p>
        </p:txBody>
      </p:sp>
      <p:sp>
        <p:nvSpPr>
          <p:cNvPr id="109" name="95 CuadroTexto">
            <a:extLst>
              <a:ext uri="{FF2B5EF4-FFF2-40B4-BE49-F238E27FC236}">
                <a16:creationId xmlns:a16="http://schemas.microsoft.com/office/drawing/2014/main" xmlns="" id="{BB4C746B-D78A-4E6A-8598-53ABC11875D1}"/>
              </a:ext>
            </a:extLst>
          </p:cNvPr>
          <p:cNvSpPr txBox="1"/>
          <p:nvPr/>
        </p:nvSpPr>
        <p:spPr>
          <a:xfrm>
            <a:off x="10876007" y="6400585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4737</a:t>
            </a:r>
          </a:p>
        </p:txBody>
      </p:sp>
      <p:sp>
        <p:nvSpPr>
          <p:cNvPr id="110" name="95 CuadroTexto">
            <a:extLst>
              <a:ext uri="{FF2B5EF4-FFF2-40B4-BE49-F238E27FC236}">
                <a16:creationId xmlns:a16="http://schemas.microsoft.com/office/drawing/2014/main" xmlns="" id="{D7071D5D-71FB-43A2-831E-46C8BF0A46B9}"/>
              </a:ext>
            </a:extLst>
          </p:cNvPr>
          <p:cNvSpPr txBox="1"/>
          <p:nvPr/>
        </p:nvSpPr>
        <p:spPr>
          <a:xfrm>
            <a:off x="9804086" y="6400585"/>
            <a:ext cx="384311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127073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129 Forma libre"/>
          <p:cNvSpPr/>
          <p:nvPr/>
        </p:nvSpPr>
        <p:spPr>
          <a:xfrm>
            <a:off x="5200286" y="1535885"/>
            <a:ext cx="2201003" cy="104422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de Vida Silvestre, Recursos Marinos y Ecosistemas Costeros</a:t>
            </a:r>
            <a:endParaRPr lang="es-MX" sz="1097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133 CuadroTexto"/>
          <p:cNvSpPr txBox="1"/>
          <p:nvPr/>
        </p:nvSpPr>
        <p:spPr>
          <a:xfrm>
            <a:off x="5200286" y="2424728"/>
            <a:ext cx="426625" cy="13318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K11</a:t>
            </a:r>
          </a:p>
        </p:txBody>
      </p:sp>
      <p:sp>
        <p:nvSpPr>
          <p:cNvPr id="135" name="134 CuadroTexto"/>
          <p:cNvSpPr txBox="1"/>
          <p:nvPr/>
        </p:nvSpPr>
        <p:spPr>
          <a:xfrm>
            <a:off x="7036044" y="2412410"/>
            <a:ext cx="365245" cy="1578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3465</a:t>
            </a:r>
          </a:p>
        </p:txBody>
      </p:sp>
      <p:cxnSp>
        <p:nvCxnSpPr>
          <p:cNvPr id="136" name="135 Conector recto"/>
          <p:cNvCxnSpPr>
            <a:cxnSpLocks/>
          </p:cNvCxnSpPr>
          <p:nvPr/>
        </p:nvCxnSpPr>
        <p:spPr>
          <a:xfrm flipV="1">
            <a:off x="3614369" y="2840946"/>
            <a:ext cx="6705785" cy="113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136 Conector recto"/>
          <p:cNvCxnSpPr/>
          <p:nvPr/>
        </p:nvCxnSpPr>
        <p:spPr>
          <a:xfrm>
            <a:off x="3618369" y="2815209"/>
            <a:ext cx="0" cy="5100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>
            <a:off x="6301863" y="2557909"/>
            <a:ext cx="0" cy="3166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145 Forma libre"/>
          <p:cNvSpPr/>
          <p:nvPr/>
        </p:nvSpPr>
        <p:spPr>
          <a:xfrm>
            <a:off x="2711624" y="3354419"/>
            <a:ext cx="1783433" cy="88689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 de Vida Silvestre</a:t>
            </a:r>
          </a:p>
        </p:txBody>
      </p:sp>
      <p:sp>
        <p:nvSpPr>
          <p:cNvPr id="148" name="147 CuadroTexto">
            <a:hlinkClick r:id="rId2"/>
          </p:cNvPr>
          <p:cNvSpPr txBox="1"/>
          <p:nvPr/>
        </p:nvSpPr>
        <p:spPr>
          <a:xfrm>
            <a:off x="4077464" y="4065636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3551</a:t>
            </a:r>
          </a:p>
        </p:txBody>
      </p:sp>
      <p:sp>
        <p:nvSpPr>
          <p:cNvPr id="149" name="148 Forma libre"/>
          <p:cNvSpPr/>
          <p:nvPr/>
        </p:nvSpPr>
        <p:spPr>
          <a:xfrm>
            <a:off x="8096996" y="3351114"/>
            <a:ext cx="1711773" cy="86021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 de Áreas y Especies Marinas Protegidas</a:t>
            </a:r>
          </a:p>
        </p:txBody>
      </p:sp>
      <p:sp>
        <p:nvSpPr>
          <p:cNvPr id="150" name="149 CuadroTexto"/>
          <p:cNvSpPr txBox="1"/>
          <p:nvPr/>
        </p:nvSpPr>
        <p:spPr>
          <a:xfrm>
            <a:off x="8132173" y="4094817"/>
            <a:ext cx="386271" cy="1158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N31</a:t>
            </a:r>
          </a:p>
        </p:txBody>
      </p:sp>
      <p:sp>
        <p:nvSpPr>
          <p:cNvPr id="151" name="150 CuadroTexto">
            <a:hlinkClick r:id="rId3"/>
          </p:cNvPr>
          <p:cNvSpPr txBox="1"/>
          <p:nvPr/>
        </p:nvSpPr>
        <p:spPr>
          <a:xfrm>
            <a:off x="9365847" y="4027569"/>
            <a:ext cx="424659" cy="17032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3552</a:t>
            </a:r>
            <a:endParaRPr lang="es-MX" sz="940" dirty="0"/>
          </a:p>
        </p:txBody>
      </p:sp>
      <p:cxnSp>
        <p:nvCxnSpPr>
          <p:cNvPr id="152" name="151 Conector recto"/>
          <p:cNvCxnSpPr/>
          <p:nvPr/>
        </p:nvCxnSpPr>
        <p:spPr>
          <a:xfrm>
            <a:off x="6301863" y="2874521"/>
            <a:ext cx="0" cy="4773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157 Forma libre"/>
          <p:cNvSpPr/>
          <p:nvPr/>
        </p:nvSpPr>
        <p:spPr>
          <a:xfrm>
            <a:off x="5451332" y="3388992"/>
            <a:ext cx="1656185" cy="85907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Dirección de Políticas de Verificación Pesquera y Recursos Marinos</a:t>
            </a:r>
          </a:p>
        </p:txBody>
      </p:sp>
      <p:sp>
        <p:nvSpPr>
          <p:cNvPr id="159" name="158 CuadroTexto"/>
          <p:cNvSpPr txBox="1"/>
          <p:nvPr/>
        </p:nvSpPr>
        <p:spPr>
          <a:xfrm>
            <a:off x="5476269" y="4094817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N31</a:t>
            </a:r>
          </a:p>
        </p:txBody>
      </p:sp>
      <p:sp>
        <p:nvSpPr>
          <p:cNvPr id="160" name="159 CuadroTexto"/>
          <p:cNvSpPr txBox="1"/>
          <p:nvPr/>
        </p:nvSpPr>
        <p:spPr>
          <a:xfrm>
            <a:off x="6724078" y="4088924"/>
            <a:ext cx="365245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3550</a:t>
            </a:r>
          </a:p>
        </p:txBody>
      </p:sp>
      <p:cxnSp>
        <p:nvCxnSpPr>
          <p:cNvPr id="179" name="178 Conector recto"/>
          <p:cNvCxnSpPr>
            <a:cxnSpLocks/>
          </p:cNvCxnSpPr>
          <p:nvPr/>
        </p:nvCxnSpPr>
        <p:spPr>
          <a:xfrm>
            <a:off x="8952883" y="2852323"/>
            <a:ext cx="0" cy="4729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538219" y="396281"/>
            <a:ext cx="6832383" cy="622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1723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de Vida Silvestre, </a:t>
            </a:r>
          </a:p>
          <a:p>
            <a:pPr lvl="0" algn="ctr"/>
            <a:r>
              <a:rPr lang="es-MX" sz="1723" b="1" dirty="0">
                <a:latin typeface="Arial" panose="020B0604020202020204" pitchFamily="34" charset="0"/>
                <a:cs typeface="Arial" panose="020B0604020202020204" pitchFamily="34" charset="0"/>
              </a:rPr>
              <a:t>Recursos Marinos y Ecosistemas Costeros</a:t>
            </a:r>
          </a:p>
        </p:txBody>
      </p:sp>
      <p:grpSp>
        <p:nvGrpSpPr>
          <p:cNvPr id="62" name="131 Grupo">
            <a:extLst>
              <a:ext uri="{FF2B5EF4-FFF2-40B4-BE49-F238E27FC236}">
                <a16:creationId xmlns:a16="http://schemas.microsoft.com/office/drawing/2014/main" xmlns="" id="{D9046AF9-432B-4F22-8D96-6D28148D74F1}"/>
              </a:ext>
            </a:extLst>
          </p:cNvPr>
          <p:cNvGrpSpPr/>
          <p:nvPr/>
        </p:nvGrpSpPr>
        <p:grpSpPr>
          <a:xfrm>
            <a:off x="1" y="0"/>
            <a:ext cx="12601574" cy="8461374"/>
            <a:chOff x="-3176" y="0"/>
            <a:chExt cx="15497539" cy="9001125"/>
          </a:xfrm>
        </p:grpSpPr>
        <p:pic>
          <p:nvPicPr>
            <p:cNvPr id="63" name="Picture 2">
              <a:extLst>
                <a:ext uri="{FF2B5EF4-FFF2-40B4-BE49-F238E27FC236}">
                  <a16:creationId xmlns:a16="http://schemas.microsoft.com/office/drawing/2014/main" xmlns="" id="{2FE22E1E-3828-4203-8E2B-1C065216DA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6">
              <a:extLst>
                <a:ext uri="{FF2B5EF4-FFF2-40B4-BE49-F238E27FC236}">
                  <a16:creationId xmlns:a16="http://schemas.microsoft.com/office/drawing/2014/main" xmlns="" id="{FBBF9277-5F48-4E08-91B8-E6588D5B92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8">
              <a:extLst>
                <a:ext uri="{FF2B5EF4-FFF2-40B4-BE49-F238E27FC236}">
                  <a16:creationId xmlns:a16="http://schemas.microsoft.com/office/drawing/2014/main" xmlns="" id="{2247BC6B-3AC8-42D7-B5B1-7D04D440E2F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6">
              <a:extLst>
                <a:ext uri="{FF2B5EF4-FFF2-40B4-BE49-F238E27FC236}">
                  <a16:creationId xmlns:a16="http://schemas.microsoft.com/office/drawing/2014/main" xmlns="" id="{117F37AD-A699-4207-BD53-AB98E04FDF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11">
              <a:extLst>
                <a:ext uri="{FF2B5EF4-FFF2-40B4-BE49-F238E27FC236}">
                  <a16:creationId xmlns:a16="http://schemas.microsoft.com/office/drawing/2014/main" xmlns="" id="{48639926-E230-44A6-BD43-D2BF3867D22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4" name="158 CuadroTexto">
            <a:extLst>
              <a:ext uri="{FF2B5EF4-FFF2-40B4-BE49-F238E27FC236}">
                <a16:creationId xmlns:a16="http://schemas.microsoft.com/office/drawing/2014/main" xmlns="" id="{D8AF7AE1-9BE5-4DD9-AD19-F8274C73809A}"/>
              </a:ext>
            </a:extLst>
          </p:cNvPr>
          <p:cNvSpPr txBox="1"/>
          <p:nvPr/>
        </p:nvSpPr>
        <p:spPr>
          <a:xfrm>
            <a:off x="2711623" y="4086847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N31</a:t>
            </a:r>
          </a:p>
        </p:txBody>
      </p:sp>
      <p:cxnSp>
        <p:nvCxnSpPr>
          <p:cNvPr id="28" name="136 Conector recto">
            <a:extLst>
              <a:ext uri="{FF2B5EF4-FFF2-40B4-BE49-F238E27FC236}">
                <a16:creationId xmlns:a16="http://schemas.microsoft.com/office/drawing/2014/main" xmlns="" id="{871BBE65-8AE7-4B9F-A743-9DBD28FF7803}"/>
              </a:ext>
            </a:extLst>
          </p:cNvPr>
          <p:cNvCxnSpPr>
            <a:cxnSpLocks/>
          </p:cNvCxnSpPr>
          <p:nvPr/>
        </p:nvCxnSpPr>
        <p:spPr>
          <a:xfrm flipH="1">
            <a:off x="2423096" y="4764995"/>
            <a:ext cx="1502" cy="3118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136 Conector recto">
            <a:extLst>
              <a:ext uri="{FF2B5EF4-FFF2-40B4-BE49-F238E27FC236}">
                <a16:creationId xmlns:a16="http://schemas.microsoft.com/office/drawing/2014/main" xmlns="" id="{5A7CDF7C-C7B0-49AE-B280-B7C06C37253E}"/>
              </a:ext>
            </a:extLst>
          </p:cNvPr>
          <p:cNvCxnSpPr>
            <a:cxnSpLocks/>
          </p:cNvCxnSpPr>
          <p:nvPr/>
        </p:nvCxnSpPr>
        <p:spPr>
          <a:xfrm>
            <a:off x="3777955" y="4770646"/>
            <a:ext cx="0" cy="16747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135 Conector recto">
            <a:extLst>
              <a:ext uri="{FF2B5EF4-FFF2-40B4-BE49-F238E27FC236}">
                <a16:creationId xmlns:a16="http://schemas.microsoft.com/office/drawing/2014/main" xmlns="" id="{13F7C4B1-8E21-4998-98AF-E2F00A2C52CE}"/>
              </a:ext>
            </a:extLst>
          </p:cNvPr>
          <p:cNvCxnSpPr>
            <a:cxnSpLocks/>
          </p:cNvCxnSpPr>
          <p:nvPr/>
        </p:nvCxnSpPr>
        <p:spPr>
          <a:xfrm>
            <a:off x="2424598" y="4764995"/>
            <a:ext cx="1353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136 Conector recto">
            <a:extLst>
              <a:ext uri="{FF2B5EF4-FFF2-40B4-BE49-F238E27FC236}">
                <a16:creationId xmlns:a16="http://schemas.microsoft.com/office/drawing/2014/main" xmlns="" id="{EC9CA383-8438-4AD2-8CE8-38309DA2B83E}"/>
              </a:ext>
            </a:extLst>
          </p:cNvPr>
          <p:cNvCxnSpPr/>
          <p:nvPr/>
        </p:nvCxnSpPr>
        <p:spPr>
          <a:xfrm>
            <a:off x="3538218" y="4254954"/>
            <a:ext cx="0" cy="5100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145 Forma libre">
            <a:extLst>
              <a:ext uri="{FF2B5EF4-FFF2-40B4-BE49-F238E27FC236}">
                <a16:creationId xmlns:a16="http://schemas.microsoft.com/office/drawing/2014/main" xmlns="" id="{94187CAC-7701-49C9-86A2-40EC3A2C07C8}"/>
              </a:ext>
            </a:extLst>
          </p:cNvPr>
          <p:cNvSpPr/>
          <p:nvPr/>
        </p:nvSpPr>
        <p:spPr>
          <a:xfrm>
            <a:off x="3023727" y="6434502"/>
            <a:ext cx="1440512" cy="81160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Verificación </a:t>
            </a:r>
            <a:r>
              <a:rPr lang="es-MX" sz="1097" b="1" dirty="0" err="1">
                <a:latin typeface="Arial" panose="020B0604020202020204" pitchFamily="34" charset="0"/>
                <a:cs typeface="Arial" panose="020B0604020202020204" pitchFamily="34" charset="0"/>
              </a:rPr>
              <a:t>Camaronicola</a:t>
            </a:r>
            <a:endParaRPr lang="es-MX" sz="109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145 Forma libre">
            <a:extLst>
              <a:ext uri="{FF2B5EF4-FFF2-40B4-BE49-F238E27FC236}">
                <a16:creationId xmlns:a16="http://schemas.microsoft.com/office/drawing/2014/main" xmlns="" id="{A4CF75B1-1BF9-4D2D-9162-BE9125FE680A}"/>
              </a:ext>
            </a:extLst>
          </p:cNvPr>
          <p:cNvSpPr/>
          <p:nvPr/>
        </p:nvSpPr>
        <p:spPr>
          <a:xfrm>
            <a:off x="1640878" y="5113115"/>
            <a:ext cx="1553921" cy="81160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Verificación de Recursos Marinos</a:t>
            </a:r>
          </a:p>
        </p:txBody>
      </p:sp>
      <p:sp>
        <p:nvSpPr>
          <p:cNvPr id="40" name="158 CuadroTexto">
            <a:extLst>
              <a:ext uri="{FF2B5EF4-FFF2-40B4-BE49-F238E27FC236}">
                <a16:creationId xmlns:a16="http://schemas.microsoft.com/office/drawing/2014/main" xmlns="" id="{232B3B43-1C1D-4124-8C99-EAB2D9A98ADF}"/>
              </a:ext>
            </a:extLst>
          </p:cNvPr>
          <p:cNvSpPr txBox="1"/>
          <p:nvPr/>
        </p:nvSpPr>
        <p:spPr>
          <a:xfrm>
            <a:off x="3023727" y="7113498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41" name="158 CuadroTexto">
            <a:extLst>
              <a:ext uri="{FF2B5EF4-FFF2-40B4-BE49-F238E27FC236}">
                <a16:creationId xmlns:a16="http://schemas.microsoft.com/office/drawing/2014/main" xmlns="" id="{55DA5B9D-C160-47E7-8D1C-3D088C4E7662}"/>
              </a:ext>
            </a:extLst>
          </p:cNvPr>
          <p:cNvSpPr txBox="1"/>
          <p:nvPr/>
        </p:nvSpPr>
        <p:spPr>
          <a:xfrm>
            <a:off x="1648665" y="5771888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O31</a:t>
            </a:r>
          </a:p>
        </p:txBody>
      </p:sp>
      <p:sp>
        <p:nvSpPr>
          <p:cNvPr id="42" name="147 CuadroTexto">
            <a:hlinkClick r:id="rId8"/>
            <a:extLst>
              <a:ext uri="{FF2B5EF4-FFF2-40B4-BE49-F238E27FC236}">
                <a16:creationId xmlns:a16="http://schemas.microsoft.com/office/drawing/2014/main" xmlns="" id="{50B81E18-F38F-4C43-8B0F-356BBC336BE3}"/>
              </a:ext>
            </a:extLst>
          </p:cNvPr>
          <p:cNvSpPr txBox="1"/>
          <p:nvPr/>
        </p:nvSpPr>
        <p:spPr>
          <a:xfrm>
            <a:off x="2774451" y="5753964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4706</a:t>
            </a:r>
          </a:p>
        </p:txBody>
      </p:sp>
      <p:sp>
        <p:nvSpPr>
          <p:cNvPr id="43" name="147 CuadroTexto">
            <a:extLst>
              <a:ext uri="{FF2B5EF4-FFF2-40B4-BE49-F238E27FC236}">
                <a16:creationId xmlns:a16="http://schemas.microsoft.com/office/drawing/2014/main" xmlns="" id="{4D94FE72-C29C-4AD5-8AC8-9C8F0ED670F7}"/>
              </a:ext>
            </a:extLst>
          </p:cNvPr>
          <p:cNvSpPr txBox="1"/>
          <p:nvPr/>
        </p:nvSpPr>
        <p:spPr>
          <a:xfrm>
            <a:off x="4006913" y="7096154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4684</a:t>
            </a:r>
          </a:p>
        </p:txBody>
      </p:sp>
      <p:cxnSp>
        <p:nvCxnSpPr>
          <p:cNvPr id="45" name="136 Conector recto">
            <a:extLst>
              <a:ext uri="{FF2B5EF4-FFF2-40B4-BE49-F238E27FC236}">
                <a16:creationId xmlns:a16="http://schemas.microsoft.com/office/drawing/2014/main" xmlns="" id="{C24F549B-228A-41E0-B787-D2176A3323E1}"/>
              </a:ext>
            </a:extLst>
          </p:cNvPr>
          <p:cNvCxnSpPr>
            <a:cxnSpLocks/>
          </p:cNvCxnSpPr>
          <p:nvPr/>
        </p:nvCxnSpPr>
        <p:spPr>
          <a:xfrm>
            <a:off x="6296627" y="4254954"/>
            <a:ext cx="0" cy="1912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135 Conector recto">
            <a:extLst>
              <a:ext uri="{FF2B5EF4-FFF2-40B4-BE49-F238E27FC236}">
                <a16:creationId xmlns:a16="http://schemas.microsoft.com/office/drawing/2014/main" xmlns="" id="{3139FDC9-F3DE-4384-9887-BAA952E8D54B}"/>
              </a:ext>
            </a:extLst>
          </p:cNvPr>
          <p:cNvCxnSpPr>
            <a:cxnSpLocks/>
          </p:cNvCxnSpPr>
          <p:nvPr/>
        </p:nvCxnSpPr>
        <p:spPr>
          <a:xfrm>
            <a:off x="5437429" y="6194281"/>
            <a:ext cx="18021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151 Conector recto">
            <a:extLst>
              <a:ext uri="{FF2B5EF4-FFF2-40B4-BE49-F238E27FC236}">
                <a16:creationId xmlns:a16="http://schemas.microsoft.com/office/drawing/2014/main" xmlns="" id="{60F51F6F-A0FB-42AC-AEE1-739CEB2F0202}"/>
              </a:ext>
            </a:extLst>
          </p:cNvPr>
          <p:cNvCxnSpPr>
            <a:cxnSpLocks/>
          </p:cNvCxnSpPr>
          <p:nvPr/>
        </p:nvCxnSpPr>
        <p:spPr>
          <a:xfrm>
            <a:off x="5437430" y="6190778"/>
            <a:ext cx="0" cy="2231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151 Conector recto">
            <a:extLst>
              <a:ext uri="{FF2B5EF4-FFF2-40B4-BE49-F238E27FC236}">
                <a16:creationId xmlns:a16="http://schemas.microsoft.com/office/drawing/2014/main" xmlns="" id="{594DDADF-7E75-4BE8-B01E-08B7080B6313}"/>
              </a:ext>
            </a:extLst>
          </p:cNvPr>
          <p:cNvCxnSpPr>
            <a:cxnSpLocks/>
          </p:cNvCxnSpPr>
          <p:nvPr/>
        </p:nvCxnSpPr>
        <p:spPr>
          <a:xfrm flipH="1">
            <a:off x="7239619" y="6202726"/>
            <a:ext cx="1" cy="2231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145 Forma libre">
            <a:extLst>
              <a:ext uri="{FF2B5EF4-FFF2-40B4-BE49-F238E27FC236}">
                <a16:creationId xmlns:a16="http://schemas.microsoft.com/office/drawing/2014/main" xmlns="" id="{3F510E32-EAEE-48E7-B92A-C4A6FA1737FA}"/>
              </a:ext>
            </a:extLst>
          </p:cNvPr>
          <p:cNvSpPr/>
          <p:nvPr/>
        </p:nvSpPr>
        <p:spPr>
          <a:xfrm>
            <a:off x="4631273" y="6413976"/>
            <a:ext cx="1560158" cy="84328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Apoyo Institucional e Internacional</a:t>
            </a:r>
          </a:p>
        </p:txBody>
      </p:sp>
      <p:sp>
        <p:nvSpPr>
          <p:cNvPr id="54" name="145 Forma libre">
            <a:extLst>
              <a:ext uri="{FF2B5EF4-FFF2-40B4-BE49-F238E27FC236}">
                <a16:creationId xmlns:a16="http://schemas.microsoft.com/office/drawing/2014/main" xmlns="" id="{F520AD9A-CE53-477C-BBA4-53C8EFAD80CE}"/>
              </a:ext>
            </a:extLst>
          </p:cNvPr>
          <p:cNvSpPr/>
          <p:nvPr/>
        </p:nvSpPr>
        <p:spPr>
          <a:xfrm>
            <a:off x="6398198" y="6413975"/>
            <a:ext cx="1625606" cy="81476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Apoyo Jurídico</a:t>
            </a:r>
          </a:p>
        </p:txBody>
      </p:sp>
      <p:sp>
        <p:nvSpPr>
          <p:cNvPr id="59" name="158 CuadroTexto">
            <a:extLst>
              <a:ext uri="{FF2B5EF4-FFF2-40B4-BE49-F238E27FC236}">
                <a16:creationId xmlns:a16="http://schemas.microsoft.com/office/drawing/2014/main" xmlns="" id="{9A078652-6AD5-4DD3-88EF-60359F63589B}"/>
              </a:ext>
            </a:extLst>
          </p:cNvPr>
          <p:cNvSpPr txBox="1"/>
          <p:nvPr/>
        </p:nvSpPr>
        <p:spPr>
          <a:xfrm>
            <a:off x="4617163" y="7116370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60" name="158 CuadroTexto">
            <a:extLst>
              <a:ext uri="{FF2B5EF4-FFF2-40B4-BE49-F238E27FC236}">
                <a16:creationId xmlns:a16="http://schemas.microsoft.com/office/drawing/2014/main" xmlns="" id="{10BEA34B-3C0E-4E64-9CF5-63097A361C92}"/>
              </a:ext>
            </a:extLst>
          </p:cNvPr>
          <p:cNvSpPr txBox="1"/>
          <p:nvPr/>
        </p:nvSpPr>
        <p:spPr>
          <a:xfrm>
            <a:off x="6422262" y="7107797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61" name="147 CuadroTexto">
            <a:extLst>
              <a:ext uri="{FF2B5EF4-FFF2-40B4-BE49-F238E27FC236}">
                <a16:creationId xmlns:a16="http://schemas.microsoft.com/office/drawing/2014/main" xmlns="" id="{809AA4AA-ADB9-4DF0-846C-2AA6433ABEB2}"/>
              </a:ext>
            </a:extLst>
          </p:cNvPr>
          <p:cNvSpPr txBox="1"/>
          <p:nvPr/>
        </p:nvSpPr>
        <p:spPr>
          <a:xfrm>
            <a:off x="5759777" y="7096939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5720</a:t>
            </a:r>
          </a:p>
        </p:txBody>
      </p:sp>
      <p:sp>
        <p:nvSpPr>
          <p:cNvPr id="68" name="147 CuadroTexto">
            <a:extLst>
              <a:ext uri="{FF2B5EF4-FFF2-40B4-BE49-F238E27FC236}">
                <a16:creationId xmlns:a16="http://schemas.microsoft.com/office/drawing/2014/main" xmlns="" id="{02BFD27B-7B81-4DE4-8B63-914E3E171286}"/>
              </a:ext>
            </a:extLst>
          </p:cNvPr>
          <p:cNvSpPr txBox="1"/>
          <p:nvPr/>
        </p:nvSpPr>
        <p:spPr>
          <a:xfrm>
            <a:off x="7606211" y="7065417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5717</a:t>
            </a:r>
          </a:p>
        </p:txBody>
      </p:sp>
      <p:cxnSp>
        <p:nvCxnSpPr>
          <p:cNvPr id="70" name="178 Conector recto">
            <a:extLst>
              <a:ext uri="{FF2B5EF4-FFF2-40B4-BE49-F238E27FC236}">
                <a16:creationId xmlns:a16="http://schemas.microsoft.com/office/drawing/2014/main" xmlns="" id="{3AC2D82D-338D-4CA8-ADCC-0A5C612F27E5}"/>
              </a:ext>
            </a:extLst>
          </p:cNvPr>
          <p:cNvCxnSpPr>
            <a:cxnSpLocks/>
          </p:cNvCxnSpPr>
          <p:nvPr/>
        </p:nvCxnSpPr>
        <p:spPr>
          <a:xfrm>
            <a:off x="9007461" y="4219553"/>
            <a:ext cx="0" cy="2214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145 Forma libre">
            <a:extLst>
              <a:ext uri="{FF2B5EF4-FFF2-40B4-BE49-F238E27FC236}">
                <a16:creationId xmlns:a16="http://schemas.microsoft.com/office/drawing/2014/main" xmlns="" id="{215F933D-5703-45C6-BC58-466EB0634C0B}"/>
              </a:ext>
            </a:extLst>
          </p:cNvPr>
          <p:cNvSpPr/>
          <p:nvPr/>
        </p:nvSpPr>
        <p:spPr>
          <a:xfrm>
            <a:off x="8194658" y="6425924"/>
            <a:ext cx="1625607" cy="7953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Áreas Marinas Protegidas</a:t>
            </a:r>
          </a:p>
        </p:txBody>
      </p:sp>
      <p:sp>
        <p:nvSpPr>
          <p:cNvPr id="72" name="158 CuadroTexto">
            <a:extLst>
              <a:ext uri="{FF2B5EF4-FFF2-40B4-BE49-F238E27FC236}">
                <a16:creationId xmlns:a16="http://schemas.microsoft.com/office/drawing/2014/main" xmlns="" id="{FBE86CE5-720D-4BA4-A3F3-7FC1368E348D}"/>
              </a:ext>
            </a:extLst>
          </p:cNvPr>
          <p:cNvSpPr txBox="1"/>
          <p:nvPr/>
        </p:nvSpPr>
        <p:spPr>
          <a:xfrm>
            <a:off x="8194658" y="7085562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73" name="147 CuadroTexto">
            <a:extLst>
              <a:ext uri="{FF2B5EF4-FFF2-40B4-BE49-F238E27FC236}">
                <a16:creationId xmlns:a16="http://schemas.microsoft.com/office/drawing/2014/main" xmlns="" id="{B73FFE7E-BE3C-46FA-8E15-8A1A02D38979}"/>
              </a:ext>
            </a:extLst>
          </p:cNvPr>
          <p:cNvSpPr txBox="1"/>
          <p:nvPr/>
        </p:nvSpPr>
        <p:spPr>
          <a:xfrm>
            <a:off x="9391176" y="7061324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3627</a:t>
            </a:r>
          </a:p>
        </p:txBody>
      </p:sp>
      <p:cxnSp>
        <p:nvCxnSpPr>
          <p:cNvPr id="75" name="178 Conector recto">
            <a:extLst>
              <a:ext uri="{FF2B5EF4-FFF2-40B4-BE49-F238E27FC236}">
                <a16:creationId xmlns:a16="http://schemas.microsoft.com/office/drawing/2014/main" xmlns="" id="{42080E79-9B13-4144-ACF0-34C0DA4C9633}"/>
              </a:ext>
            </a:extLst>
          </p:cNvPr>
          <p:cNvCxnSpPr>
            <a:cxnSpLocks/>
          </p:cNvCxnSpPr>
          <p:nvPr/>
        </p:nvCxnSpPr>
        <p:spPr>
          <a:xfrm>
            <a:off x="10320154" y="2852323"/>
            <a:ext cx="0" cy="25814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145 Forma libre">
            <a:extLst>
              <a:ext uri="{FF2B5EF4-FFF2-40B4-BE49-F238E27FC236}">
                <a16:creationId xmlns:a16="http://schemas.microsoft.com/office/drawing/2014/main" xmlns="" id="{93C36FA5-1C08-4E7C-8EF3-31ECC6EDA7E1}"/>
              </a:ext>
            </a:extLst>
          </p:cNvPr>
          <p:cNvSpPr/>
          <p:nvPr/>
        </p:nvSpPr>
        <p:spPr>
          <a:xfrm>
            <a:off x="9543193" y="5445198"/>
            <a:ext cx="1553921" cy="81160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97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Vida Silvestre</a:t>
            </a:r>
          </a:p>
        </p:txBody>
      </p:sp>
      <p:sp>
        <p:nvSpPr>
          <p:cNvPr id="81" name="158 CuadroTexto">
            <a:extLst>
              <a:ext uri="{FF2B5EF4-FFF2-40B4-BE49-F238E27FC236}">
                <a16:creationId xmlns:a16="http://schemas.microsoft.com/office/drawing/2014/main" xmlns="" id="{EC1303B0-58DA-4DCA-80CA-0F5A3A39BBCC}"/>
              </a:ext>
            </a:extLst>
          </p:cNvPr>
          <p:cNvSpPr txBox="1"/>
          <p:nvPr/>
        </p:nvSpPr>
        <p:spPr>
          <a:xfrm>
            <a:off x="9543193" y="6124475"/>
            <a:ext cx="394859" cy="13260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O23</a:t>
            </a:r>
          </a:p>
        </p:txBody>
      </p:sp>
      <p:sp>
        <p:nvSpPr>
          <p:cNvPr id="82" name="147 CuadroTexto">
            <a:extLst>
              <a:ext uri="{FF2B5EF4-FFF2-40B4-BE49-F238E27FC236}">
                <a16:creationId xmlns:a16="http://schemas.microsoft.com/office/drawing/2014/main" xmlns="" id="{D19EDB0F-48A6-4394-A4CB-DADA52528313}"/>
              </a:ext>
            </a:extLst>
          </p:cNvPr>
          <p:cNvSpPr txBox="1"/>
          <p:nvPr/>
        </p:nvSpPr>
        <p:spPr>
          <a:xfrm>
            <a:off x="10679521" y="6100906"/>
            <a:ext cx="417593" cy="1558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3714</a:t>
            </a:r>
          </a:p>
        </p:txBody>
      </p:sp>
    </p:spTree>
    <p:extLst>
      <p:ext uri="{BB962C8B-B14F-4D97-AF65-F5344CB8AC3E}">
        <p14:creationId xmlns:p14="http://schemas.microsoft.com/office/powerpoint/2010/main" val="1868009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202376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Jurídica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815448"/>
            <a:ext cx="39879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>
            <a:hlinkClick r:id="rId2"/>
          </p:cNvPr>
          <p:cNvSpPr txBox="1"/>
          <p:nvPr/>
        </p:nvSpPr>
        <p:spPr>
          <a:xfrm>
            <a:off x="6626623" y="281618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3169</a:t>
            </a:r>
          </a:p>
        </p:txBody>
      </p:sp>
      <p:cxnSp>
        <p:nvCxnSpPr>
          <p:cNvPr id="125" name="124 Conector recto"/>
          <p:cNvCxnSpPr/>
          <p:nvPr/>
        </p:nvCxnSpPr>
        <p:spPr>
          <a:xfrm flipV="1">
            <a:off x="1548259" y="3180088"/>
            <a:ext cx="9433048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127 Conector recto"/>
          <p:cNvCxnSpPr>
            <a:cxnSpLocks/>
          </p:cNvCxnSpPr>
          <p:nvPr/>
        </p:nvCxnSpPr>
        <p:spPr>
          <a:xfrm>
            <a:off x="10981307" y="3184286"/>
            <a:ext cx="0" cy="1370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>
            <a:off x="1548259" y="3175889"/>
            <a:ext cx="0" cy="6246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>
            <a:cxnSpLocks/>
          </p:cNvCxnSpPr>
          <p:nvPr/>
        </p:nvCxnSpPr>
        <p:spPr>
          <a:xfrm>
            <a:off x="4795238" y="3175889"/>
            <a:ext cx="1455" cy="6579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227405" y="2984725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>
            <a:off x="8172995" y="3175889"/>
            <a:ext cx="0" cy="6246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/>
          <p:cNvSpPr/>
          <p:nvPr/>
        </p:nvSpPr>
        <p:spPr>
          <a:xfrm>
            <a:off x="10127092" y="452108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Investigación Administrativa</a:t>
            </a:r>
          </a:p>
        </p:txBody>
      </p:sp>
      <p:sp>
        <p:nvSpPr>
          <p:cNvPr id="143" name="142 CuadroTexto"/>
          <p:cNvSpPr txBox="1"/>
          <p:nvPr/>
        </p:nvSpPr>
        <p:spPr>
          <a:xfrm>
            <a:off x="10161479" y="5302696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144" name="143 CuadroTexto"/>
          <p:cNvSpPr txBox="1"/>
          <p:nvPr/>
        </p:nvSpPr>
        <p:spPr>
          <a:xfrm>
            <a:off x="11389032" y="529000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3542</a:t>
            </a:r>
          </a:p>
        </p:txBody>
      </p:sp>
      <p:sp>
        <p:nvSpPr>
          <p:cNvPr id="145" name="144 Forma libre"/>
          <p:cNvSpPr/>
          <p:nvPr/>
        </p:nvSpPr>
        <p:spPr>
          <a:xfrm>
            <a:off x="7308899" y="382182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 Contra el Ambiente y Litigio</a:t>
            </a:r>
          </a:p>
        </p:txBody>
      </p:sp>
      <p:sp>
        <p:nvSpPr>
          <p:cNvPr id="159" name="158 Forma libre"/>
          <p:cNvSpPr/>
          <p:nvPr/>
        </p:nvSpPr>
        <p:spPr>
          <a:xfrm>
            <a:off x="3931141" y="380057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</p:txBody>
      </p:sp>
      <p:sp>
        <p:nvSpPr>
          <p:cNvPr id="164" name="163 Forma libre"/>
          <p:cNvSpPr/>
          <p:nvPr/>
        </p:nvSpPr>
        <p:spPr>
          <a:xfrm>
            <a:off x="789003" y="380057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 Administrativos y Consulta</a:t>
            </a:r>
          </a:p>
        </p:txBody>
      </p:sp>
      <p:sp>
        <p:nvSpPr>
          <p:cNvPr id="23" name="22 Forma libre"/>
          <p:cNvSpPr/>
          <p:nvPr/>
        </p:nvSpPr>
        <p:spPr>
          <a:xfrm>
            <a:off x="5659333" y="5404001"/>
            <a:ext cx="1728192" cy="9652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Gestión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5659333" y="6200003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6904581" y="618750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3692</a:t>
            </a:r>
          </a:p>
        </p:txBody>
      </p:sp>
      <p:cxnSp>
        <p:nvCxnSpPr>
          <p:cNvPr id="26" name="25 Conector recto"/>
          <p:cNvCxnSpPr>
            <a:cxnSpLocks/>
          </p:cNvCxnSpPr>
          <p:nvPr/>
        </p:nvCxnSpPr>
        <p:spPr>
          <a:xfrm>
            <a:off x="6516811" y="3175889"/>
            <a:ext cx="0" cy="21987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4644604" y="693003"/>
            <a:ext cx="3305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Jurídica</a:t>
            </a:r>
          </a:p>
        </p:txBody>
      </p:sp>
      <p:grpSp>
        <p:nvGrpSpPr>
          <p:cNvPr id="29" name="131 Grupo">
            <a:extLst>
              <a:ext uri="{FF2B5EF4-FFF2-40B4-BE49-F238E27FC236}">
                <a16:creationId xmlns="" xmlns:a16="http://schemas.microsoft.com/office/drawing/2014/main" id="{CAB3D755-4113-4A51-9A9A-1E2BF8A229CB}"/>
              </a:ext>
            </a:extLst>
          </p:cNvPr>
          <p:cNvGrpSpPr/>
          <p:nvPr/>
        </p:nvGrpSpPr>
        <p:grpSpPr>
          <a:xfrm>
            <a:off x="1" y="269876"/>
            <a:ext cx="12601575" cy="7921625"/>
            <a:chOff x="-3176" y="0"/>
            <a:chExt cx="15497539" cy="9001125"/>
          </a:xfrm>
        </p:grpSpPr>
        <p:pic>
          <p:nvPicPr>
            <p:cNvPr id="30" name="Picture 2">
              <a:extLst>
                <a:ext uri="{FF2B5EF4-FFF2-40B4-BE49-F238E27FC236}">
                  <a16:creationId xmlns="" xmlns:a16="http://schemas.microsoft.com/office/drawing/2014/main" id="{0E3B1D3E-438F-4356-9908-2CD6E4B656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6">
              <a:extLst>
                <a:ext uri="{FF2B5EF4-FFF2-40B4-BE49-F238E27FC236}">
                  <a16:creationId xmlns="" xmlns:a16="http://schemas.microsoft.com/office/drawing/2014/main" id="{784DDED9-8CE2-4D7D-AD09-EF6E3B982E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8">
              <a:extLst>
                <a:ext uri="{FF2B5EF4-FFF2-40B4-BE49-F238E27FC236}">
                  <a16:creationId xmlns="" xmlns:a16="http://schemas.microsoft.com/office/drawing/2014/main" id="{847AD48D-40DB-4A2E-9CD2-F253628B3A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6">
              <a:extLst>
                <a:ext uri="{FF2B5EF4-FFF2-40B4-BE49-F238E27FC236}">
                  <a16:creationId xmlns="" xmlns:a16="http://schemas.microsoft.com/office/drawing/2014/main" id="{B846207D-671C-48CF-B634-9BA84140B3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1">
              <a:extLst>
                <a:ext uri="{FF2B5EF4-FFF2-40B4-BE49-F238E27FC236}">
                  <a16:creationId xmlns="" xmlns:a16="http://schemas.microsoft.com/office/drawing/2014/main" id="{6317BC65-E6E8-4A4A-A246-0070D956DD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7" name="25 Conector recto">
            <a:extLst>
              <a:ext uri="{FF2B5EF4-FFF2-40B4-BE49-F238E27FC236}">
                <a16:creationId xmlns="" xmlns:a16="http://schemas.microsoft.com/office/drawing/2014/main" id="{8E55E229-F467-42F8-862A-0DE7BD79A960}"/>
              </a:ext>
            </a:extLst>
          </p:cNvPr>
          <p:cNvCxnSpPr>
            <a:cxnSpLocks/>
          </p:cNvCxnSpPr>
          <p:nvPr/>
        </p:nvCxnSpPr>
        <p:spPr>
          <a:xfrm>
            <a:off x="3348459" y="3175887"/>
            <a:ext cx="0" cy="2855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22 Forma libre">
            <a:extLst>
              <a:ext uri="{FF2B5EF4-FFF2-40B4-BE49-F238E27FC236}">
                <a16:creationId xmlns="" xmlns:a16="http://schemas.microsoft.com/office/drawing/2014/main" id="{38DD588E-8230-43FD-8749-0853206A3D04}"/>
              </a:ext>
            </a:extLst>
          </p:cNvPr>
          <p:cNvSpPr/>
          <p:nvPr/>
        </p:nvSpPr>
        <p:spPr>
          <a:xfrm>
            <a:off x="2517195" y="6030887"/>
            <a:ext cx="1728192" cy="9652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Acceso a la Información</a:t>
            </a:r>
          </a:p>
        </p:txBody>
      </p:sp>
      <p:sp>
        <p:nvSpPr>
          <p:cNvPr id="40" name="23 CuadroTexto">
            <a:extLst>
              <a:ext uri="{FF2B5EF4-FFF2-40B4-BE49-F238E27FC236}">
                <a16:creationId xmlns="" xmlns:a16="http://schemas.microsoft.com/office/drawing/2014/main" id="{7E6D61E1-5711-4378-A468-852CB5F264D5}"/>
              </a:ext>
            </a:extLst>
          </p:cNvPr>
          <p:cNvSpPr txBox="1"/>
          <p:nvPr/>
        </p:nvSpPr>
        <p:spPr>
          <a:xfrm>
            <a:off x="2517195" y="6826889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41" name="23 CuadroTexto">
            <a:extLst>
              <a:ext uri="{FF2B5EF4-FFF2-40B4-BE49-F238E27FC236}">
                <a16:creationId xmlns="" xmlns:a16="http://schemas.microsoft.com/office/drawing/2014/main" id="{77BC2B02-14C0-493F-B4C9-D67A8BF9F74D}"/>
              </a:ext>
            </a:extLst>
          </p:cNvPr>
          <p:cNvSpPr txBox="1"/>
          <p:nvPr/>
        </p:nvSpPr>
        <p:spPr>
          <a:xfrm>
            <a:off x="3741331" y="6826829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721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Forma libre"/>
          <p:cNvSpPr/>
          <p:nvPr/>
        </p:nvSpPr>
        <p:spPr>
          <a:xfrm>
            <a:off x="5623888" y="1455395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2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623887" y="2199608"/>
            <a:ext cx="51195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K11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6811447" y="220030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3464</a:t>
            </a:r>
          </a:p>
        </p:txBody>
      </p:sp>
      <p:cxnSp>
        <p:nvCxnSpPr>
          <p:cNvPr id="47" name="46 Conector recto"/>
          <p:cNvCxnSpPr/>
          <p:nvPr/>
        </p:nvCxnSpPr>
        <p:spPr>
          <a:xfrm>
            <a:off x="3977234" y="2750554"/>
            <a:ext cx="49069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6437460" y="2358734"/>
            <a:ext cx="0" cy="3799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48 Forma libre"/>
          <p:cNvSpPr/>
          <p:nvPr/>
        </p:nvSpPr>
        <p:spPr>
          <a:xfrm>
            <a:off x="8039253" y="3287407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de Estrategia y Evaluación Institucional 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8058855" y="4016816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M23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9225520" y="4009852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3518</a:t>
            </a:r>
          </a:p>
        </p:txBody>
      </p:sp>
      <p:sp>
        <p:nvSpPr>
          <p:cNvPr id="54" name="53 Forma libre"/>
          <p:cNvSpPr/>
          <p:nvPr/>
        </p:nvSpPr>
        <p:spPr>
          <a:xfrm>
            <a:off x="3173417" y="3287408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de Atención a la Denuncia Popular en Materia de Industria, Quejas y Participación Social 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3187044" y="4028547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N31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4270086" y="402854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3544</a:t>
            </a:r>
          </a:p>
        </p:txBody>
      </p:sp>
      <p:cxnSp>
        <p:nvCxnSpPr>
          <p:cNvPr id="57" name="56 Conector recto"/>
          <p:cNvCxnSpPr>
            <a:cxnSpLocks/>
          </p:cNvCxnSpPr>
          <p:nvPr/>
        </p:nvCxnSpPr>
        <p:spPr>
          <a:xfrm>
            <a:off x="3985698" y="4187673"/>
            <a:ext cx="13628" cy="7876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cxnSpLocks/>
          </p:cNvCxnSpPr>
          <p:nvPr/>
        </p:nvCxnSpPr>
        <p:spPr>
          <a:xfrm>
            <a:off x="8851533" y="2732533"/>
            <a:ext cx="0" cy="5429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cxnSpLocks/>
          </p:cNvCxnSpPr>
          <p:nvPr/>
        </p:nvCxnSpPr>
        <p:spPr>
          <a:xfrm flipH="1">
            <a:off x="3977235" y="2732533"/>
            <a:ext cx="1" cy="5429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cxnSpLocks/>
          </p:cNvCxnSpPr>
          <p:nvPr/>
        </p:nvCxnSpPr>
        <p:spPr>
          <a:xfrm>
            <a:off x="8851533" y="4176634"/>
            <a:ext cx="0" cy="5316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65 Forma libre"/>
          <p:cNvSpPr/>
          <p:nvPr/>
        </p:nvSpPr>
        <p:spPr>
          <a:xfrm>
            <a:off x="8039253" y="4665683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Atención a la Denuncia Popular en Materia de Recursos Naturales Centro-Sur 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8063587" y="5409896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9220882" y="5400936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2826</a:t>
            </a:r>
          </a:p>
        </p:txBody>
      </p:sp>
      <p:sp>
        <p:nvSpPr>
          <p:cNvPr id="72" name="71 Forma libre"/>
          <p:cNvSpPr/>
          <p:nvPr/>
        </p:nvSpPr>
        <p:spPr>
          <a:xfrm>
            <a:off x="1435991" y="5277076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Coordinador de Atención a la Denuncia Popular en Materia de Industria y Participación Social 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1434699" y="6021289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74" name="73 CuadroTexto"/>
          <p:cNvSpPr txBox="1"/>
          <p:nvPr/>
        </p:nvSpPr>
        <p:spPr>
          <a:xfrm>
            <a:off x="2601907" y="6021981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4705</a:t>
            </a:r>
          </a:p>
        </p:txBody>
      </p:sp>
      <p:cxnSp>
        <p:nvCxnSpPr>
          <p:cNvPr id="75" name="74 Conector recto"/>
          <p:cNvCxnSpPr/>
          <p:nvPr/>
        </p:nvCxnSpPr>
        <p:spPr>
          <a:xfrm>
            <a:off x="3998033" y="4959203"/>
            <a:ext cx="0" cy="15397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75 Forma libre"/>
          <p:cNvSpPr/>
          <p:nvPr/>
        </p:nvSpPr>
        <p:spPr>
          <a:xfrm>
            <a:off x="5013384" y="5246038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Quejas 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013384" y="5990251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6200944" y="5990943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5842</a:t>
            </a:r>
          </a:p>
        </p:txBody>
      </p:sp>
      <p:sp>
        <p:nvSpPr>
          <p:cNvPr id="79" name="78 Forma libre"/>
          <p:cNvSpPr/>
          <p:nvPr/>
        </p:nvSpPr>
        <p:spPr>
          <a:xfrm>
            <a:off x="3187044" y="6485632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Gestión a la Denuncia en Materia de Industria y Participación Social</a:t>
            </a: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3187044" y="7229845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4374604" y="723053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4695</a:t>
            </a:r>
          </a:p>
        </p:txBody>
      </p:sp>
      <p:cxnSp>
        <p:nvCxnSpPr>
          <p:cNvPr id="82" name="81 Conector recto"/>
          <p:cNvCxnSpPr/>
          <p:nvPr/>
        </p:nvCxnSpPr>
        <p:spPr>
          <a:xfrm>
            <a:off x="2235907" y="4954120"/>
            <a:ext cx="35871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82 Conector recto"/>
          <p:cNvCxnSpPr>
            <a:cxnSpLocks/>
          </p:cNvCxnSpPr>
          <p:nvPr/>
        </p:nvCxnSpPr>
        <p:spPr>
          <a:xfrm>
            <a:off x="2235907" y="4954121"/>
            <a:ext cx="0" cy="3229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H="1">
            <a:off x="5823082" y="4959204"/>
            <a:ext cx="0" cy="2868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304408" y="372354"/>
            <a:ext cx="5963300" cy="72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</a:t>
            </a:r>
          </a:p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Quejas y Participación Social </a:t>
            </a:r>
          </a:p>
        </p:txBody>
      </p:sp>
      <p:sp>
        <p:nvSpPr>
          <p:cNvPr id="37" name="36 Forma libre"/>
          <p:cNvSpPr/>
          <p:nvPr/>
        </p:nvSpPr>
        <p:spPr>
          <a:xfrm>
            <a:off x="8088505" y="6463179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t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Atención a la Denuncia Popular en Materia de Recursos Naturales Pacífico-Norte 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8087213" y="7195740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9274772" y="719574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4743</a:t>
            </a:r>
          </a:p>
        </p:txBody>
      </p:sp>
      <p:cxnSp>
        <p:nvCxnSpPr>
          <p:cNvPr id="40" name="39 Conector recto"/>
          <p:cNvCxnSpPr>
            <a:cxnSpLocks/>
          </p:cNvCxnSpPr>
          <p:nvPr/>
        </p:nvCxnSpPr>
        <p:spPr>
          <a:xfrm>
            <a:off x="8921149" y="5560062"/>
            <a:ext cx="0" cy="9105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131 Grupo">
            <a:extLst>
              <a:ext uri="{FF2B5EF4-FFF2-40B4-BE49-F238E27FC236}">
                <a16:creationId xmlns:a16="http://schemas.microsoft.com/office/drawing/2014/main" xmlns="" id="{84B3A4F6-5FF6-4DF3-BA5C-79E1FDE5F64C}"/>
              </a:ext>
            </a:extLst>
          </p:cNvPr>
          <p:cNvGrpSpPr/>
          <p:nvPr/>
        </p:nvGrpSpPr>
        <p:grpSpPr>
          <a:xfrm>
            <a:off x="1" y="0"/>
            <a:ext cx="12601574" cy="8461375"/>
            <a:chOff x="-3176" y="0"/>
            <a:chExt cx="15497539" cy="9001125"/>
          </a:xfrm>
        </p:grpSpPr>
        <p:pic>
          <p:nvPicPr>
            <p:cNvPr id="43" name="Picture 2">
              <a:extLst>
                <a:ext uri="{FF2B5EF4-FFF2-40B4-BE49-F238E27FC236}">
                  <a16:creationId xmlns:a16="http://schemas.microsoft.com/office/drawing/2014/main" xmlns="" id="{E44384F5-A102-41C8-8168-2346129D9B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xmlns="" id="{D38C009B-4956-4F81-8F17-D3972EEFC0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1103317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8">
              <a:extLst>
                <a:ext uri="{FF2B5EF4-FFF2-40B4-BE49-F238E27FC236}">
                  <a16:creationId xmlns:a16="http://schemas.microsoft.com/office/drawing/2014/main" xmlns="" id="{69191AA6-036D-4CFB-AF98-BE80009B33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6">
              <a:extLst>
                <a:ext uri="{FF2B5EF4-FFF2-40B4-BE49-F238E27FC236}">
                  <a16:creationId xmlns:a16="http://schemas.microsoft.com/office/drawing/2014/main" xmlns="" id="{18E45E50-F8E9-4579-986A-C9A4448D8B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11">
              <a:extLst>
                <a:ext uri="{FF2B5EF4-FFF2-40B4-BE49-F238E27FC236}">
                  <a16:creationId xmlns:a16="http://schemas.microsoft.com/office/drawing/2014/main" xmlns="" id="{EFB0706C-E430-4476-B556-573CC5B6C0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1482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60 Forma libre"/>
          <p:cNvSpPr/>
          <p:nvPr/>
        </p:nvSpPr>
        <p:spPr>
          <a:xfrm>
            <a:off x="5353127" y="1387705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 Contra el Ambiente y Litigio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5353127" y="2131918"/>
            <a:ext cx="51195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MX" sz="1128" dirty="0"/>
              <a:t>K11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6540686" y="213261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3462</a:t>
            </a:r>
          </a:p>
        </p:txBody>
      </p:sp>
      <p:cxnSp>
        <p:nvCxnSpPr>
          <p:cNvPr id="64" name="63 Conector recto"/>
          <p:cNvCxnSpPr/>
          <p:nvPr/>
        </p:nvCxnSpPr>
        <p:spPr>
          <a:xfrm>
            <a:off x="3369914" y="2664844"/>
            <a:ext cx="50085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165408" y="2291044"/>
            <a:ext cx="0" cy="3799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cxnSpLocks/>
          </p:cNvCxnSpPr>
          <p:nvPr/>
        </p:nvCxnSpPr>
        <p:spPr>
          <a:xfrm flipH="1">
            <a:off x="8378422" y="2664844"/>
            <a:ext cx="13432" cy="19960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69 Forma libre"/>
          <p:cNvSpPr/>
          <p:nvPr/>
        </p:nvSpPr>
        <p:spPr>
          <a:xfrm>
            <a:off x="1291723" y="6575779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Coadyuvancia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1291723" y="7307594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80" name="79 CuadroTexto">
            <a:hlinkClick r:id="rId3"/>
          </p:cNvPr>
          <p:cNvSpPr txBox="1"/>
          <p:nvPr/>
        </p:nvSpPr>
        <p:spPr>
          <a:xfrm>
            <a:off x="2358367" y="7307594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5701</a:t>
            </a:r>
          </a:p>
        </p:txBody>
      </p:sp>
      <p:sp>
        <p:nvSpPr>
          <p:cNvPr id="86" name="85 Forma libre"/>
          <p:cNvSpPr/>
          <p:nvPr/>
        </p:nvSpPr>
        <p:spPr>
          <a:xfrm>
            <a:off x="2307074" y="3418407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de Delitos Federales Contra el Ambiente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2307074" y="4162620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N31</a:t>
            </a:r>
          </a:p>
        </p:txBody>
      </p:sp>
      <p:sp>
        <p:nvSpPr>
          <p:cNvPr id="88" name="87 CuadroTexto"/>
          <p:cNvSpPr txBox="1"/>
          <p:nvPr/>
        </p:nvSpPr>
        <p:spPr>
          <a:xfrm>
            <a:off x="3494633" y="4163312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3541</a:t>
            </a:r>
          </a:p>
        </p:txBody>
      </p:sp>
      <p:cxnSp>
        <p:nvCxnSpPr>
          <p:cNvPr id="89" name="88 Conector recto"/>
          <p:cNvCxnSpPr/>
          <p:nvPr/>
        </p:nvCxnSpPr>
        <p:spPr>
          <a:xfrm>
            <a:off x="3187044" y="4346498"/>
            <a:ext cx="0" cy="3143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3369914" y="2664844"/>
            <a:ext cx="0" cy="7535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90 Conector recto"/>
          <p:cNvCxnSpPr>
            <a:cxnSpLocks/>
          </p:cNvCxnSpPr>
          <p:nvPr/>
        </p:nvCxnSpPr>
        <p:spPr>
          <a:xfrm>
            <a:off x="2791211" y="4680734"/>
            <a:ext cx="5450" cy="15074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91 Forma libre"/>
          <p:cNvSpPr/>
          <p:nvPr/>
        </p:nvSpPr>
        <p:spPr>
          <a:xfrm>
            <a:off x="6349100" y="5117752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Juicios de Nulidad</a:t>
            </a:r>
          </a:p>
        </p:txBody>
      </p:sp>
      <p:sp>
        <p:nvSpPr>
          <p:cNvPr id="93" name="92 CuadroTexto"/>
          <p:cNvSpPr txBox="1"/>
          <p:nvPr/>
        </p:nvSpPr>
        <p:spPr>
          <a:xfrm>
            <a:off x="6354650" y="5837717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94" name="93 CuadroTexto"/>
          <p:cNvSpPr txBox="1"/>
          <p:nvPr/>
        </p:nvSpPr>
        <p:spPr>
          <a:xfrm>
            <a:off x="7535368" y="583771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6030</a:t>
            </a:r>
          </a:p>
        </p:txBody>
      </p:sp>
      <p:sp>
        <p:nvSpPr>
          <p:cNvPr id="95" name="94 Forma libre"/>
          <p:cNvSpPr/>
          <p:nvPr/>
        </p:nvSpPr>
        <p:spPr>
          <a:xfrm>
            <a:off x="8858900" y="5105903"/>
            <a:ext cx="1624561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Juicios de Amparo y Laborales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8858900" y="5812025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97" name="96 CuadroTexto"/>
          <p:cNvSpPr txBox="1"/>
          <p:nvPr/>
        </p:nvSpPr>
        <p:spPr>
          <a:xfrm>
            <a:off x="10028612" y="5843376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6026</a:t>
            </a:r>
          </a:p>
        </p:txBody>
      </p:sp>
      <p:sp>
        <p:nvSpPr>
          <p:cNvPr id="98" name="97 Forma libre"/>
          <p:cNvSpPr/>
          <p:nvPr/>
        </p:nvSpPr>
        <p:spPr>
          <a:xfrm>
            <a:off x="6365894" y="6575779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Juicios de Nulidad</a:t>
            </a:r>
          </a:p>
        </p:txBody>
      </p:sp>
      <p:sp>
        <p:nvSpPr>
          <p:cNvPr id="99" name="98 CuadroTexto"/>
          <p:cNvSpPr txBox="1"/>
          <p:nvPr/>
        </p:nvSpPr>
        <p:spPr>
          <a:xfrm>
            <a:off x="6365894" y="7314138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100" name="99 CuadroTexto"/>
          <p:cNvSpPr txBox="1"/>
          <p:nvPr/>
        </p:nvSpPr>
        <p:spPr>
          <a:xfrm>
            <a:off x="7455680" y="7294165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5723</a:t>
            </a:r>
          </a:p>
        </p:txBody>
      </p:sp>
      <p:sp>
        <p:nvSpPr>
          <p:cNvPr id="101" name="100 Forma libre"/>
          <p:cNvSpPr/>
          <p:nvPr/>
        </p:nvSpPr>
        <p:spPr>
          <a:xfrm>
            <a:off x="8058181" y="6575779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Juicios de Amparo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8058181" y="7307594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103" name="102 CuadroTexto"/>
          <p:cNvSpPr txBox="1"/>
          <p:nvPr/>
        </p:nvSpPr>
        <p:spPr>
          <a:xfrm>
            <a:off x="9142745" y="7294164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6258</a:t>
            </a:r>
          </a:p>
        </p:txBody>
      </p:sp>
      <p:sp>
        <p:nvSpPr>
          <p:cNvPr id="104" name="103 Forma libre"/>
          <p:cNvSpPr/>
          <p:nvPr/>
        </p:nvSpPr>
        <p:spPr>
          <a:xfrm>
            <a:off x="9786994" y="6575779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Asuntos Laborales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9786994" y="7307594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106" name="105 CuadroTexto"/>
          <p:cNvSpPr txBox="1"/>
          <p:nvPr/>
        </p:nvSpPr>
        <p:spPr>
          <a:xfrm>
            <a:off x="10870036" y="7314139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6259</a:t>
            </a:r>
          </a:p>
        </p:txBody>
      </p:sp>
      <p:cxnSp>
        <p:nvCxnSpPr>
          <p:cNvPr id="107" name="106 Conector recto"/>
          <p:cNvCxnSpPr>
            <a:cxnSpLocks/>
          </p:cNvCxnSpPr>
          <p:nvPr/>
        </p:nvCxnSpPr>
        <p:spPr>
          <a:xfrm>
            <a:off x="7184896" y="4660888"/>
            <a:ext cx="24975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108 Conector recto"/>
          <p:cNvCxnSpPr>
            <a:cxnSpLocks/>
          </p:cNvCxnSpPr>
          <p:nvPr/>
        </p:nvCxnSpPr>
        <p:spPr>
          <a:xfrm>
            <a:off x="7184896" y="4663626"/>
            <a:ext cx="0" cy="4541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9671180" y="4663626"/>
            <a:ext cx="0" cy="4422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746202" y="6166049"/>
            <a:ext cx="218543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111 Conector recto"/>
          <p:cNvCxnSpPr>
            <a:cxnSpLocks/>
          </p:cNvCxnSpPr>
          <p:nvPr/>
        </p:nvCxnSpPr>
        <p:spPr>
          <a:xfrm flipH="1">
            <a:off x="9678141" y="6002503"/>
            <a:ext cx="4265" cy="2165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112 Conector recto"/>
          <p:cNvCxnSpPr>
            <a:cxnSpLocks/>
          </p:cNvCxnSpPr>
          <p:nvPr/>
        </p:nvCxnSpPr>
        <p:spPr>
          <a:xfrm>
            <a:off x="1746201" y="6166050"/>
            <a:ext cx="0" cy="407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113 Conector recto"/>
          <p:cNvCxnSpPr>
            <a:cxnSpLocks/>
          </p:cNvCxnSpPr>
          <p:nvPr/>
        </p:nvCxnSpPr>
        <p:spPr>
          <a:xfrm>
            <a:off x="3931635" y="6166050"/>
            <a:ext cx="0" cy="407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114 Conector recto"/>
          <p:cNvCxnSpPr>
            <a:cxnSpLocks/>
          </p:cNvCxnSpPr>
          <p:nvPr/>
        </p:nvCxnSpPr>
        <p:spPr>
          <a:xfrm>
            <a:off x="7184896" y="6009934"/>
            <a:ext cx="0" cy="55397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115 Forma libre"/>
          <p:cNvSpPr/>
          <p:nvPr/>
        </p:nvSpPr>
        <p:spPr>
          <a:xfrm>
            <a:off x="3760370" y="5125854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Consultas Penales</a:t>
            </a:r>
          </a:p>
        </p:txBody>
      </p:sp>
      <p:sp>
        <p:nvSpPr>
          <p:cNvPr id="118" name="117 CuadroTexto"/>
          <p:cNvSpPr txBox="1"/>
          <p:nvPr/>
        </p:nvSpPr>
        <p:spPr>
          <a:xfrm>
            <a:off x="4000847" y="7307594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>
                <a:hlinkClick r:id="rId4"/>
              </a:rPr>
              <a:t>4692</a:t>
            </a:r>
            <a:endParaRPr lang="es-MX" sz="1128" dirty="0"/>
          </a:p>
        </p:txBody>
      </p:sp>
      <p:cxnSp>
        <p:nvCxnSpPr>
          <p:cNvPr id="122" name="121 Conector recto"/>
          <p:cNvCxnSpPr>
            <a:cxnSpLocks/>
          </p:cNvCxnSpPr>
          <p:nvPr/>
        </p:nvCxnSpPr>
        <p:spPr>
          <a:xfrm>
            <a:off x="4521798" y="4662343"/>
            <a:ext cx="0" cy="4665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122 Conector recto"/>
          <p:cNvCxnSpPr>
            <a:cxnSpLocks/>
          </p:cNvCxnSpPr>
          <p:nvPr/>
        </p:nvCxnSpPr>
        <p:spPr>
          <a:xfrm flipV="1">
            <a:off x="2791210" y="4666364"/>
            <a:ext cx="1720398" cy="143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611671" y="372354"/>
            <a:ext cx="5104282" cy="72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</a:t>
            </a:r>
          </a:p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Contra el Ambiente y Litigio</a:t>
            </a:r>
          </a:p>
        </p:txBody>
      </p:sp>
      <p:sp>
        <p:nvSpPr>
          <p:cNvPr id="71" name="70 Forma libre"/>
          <p:cNvSpPr/>
          <p:nvPr/>
        </p:nvSpPr>
        <p:spPr>
          <a:xfrm>
            <a:off x="3125810" y="6569234"/>
            <a:ext cx="1522857" cy="9040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Consultas Penales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3133903" y="7294164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4194188" y="7302715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4749</a:t>
            </a:r>
          </a:p>
        </p:txBody>
      </p:sp>
      <p:cxnSp>
        <p:nvCxnSpPr>
          <p:cNvPr id="74" name="73 Conector recto"/>
          <p:cNvCxnSpPr/>
          <p:nvPr/>
        </p:nvCxnSpPr>
        <p:spPr>
          <a:xfrm>
            <a:off x="8805319" y="6209577"/>
            <a:ext cx="162438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8819610" y="6209578"/>
            <a:ext cx="0" cy="354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10444171" y="6200624"/>
            <a:ext cx="0" cy="354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7" name="131 Grupo">
            <a:extLst>
              <a:ext uri="{FF2B5EF4-FFF2-40B4-BE49-F238E27FC236}">
                <a16:creationId xmlns:a16="http://schemas.microsoft.com/office/drawing/2014/main" xmlns="" id="{B840897F-B3EC-41C3-B007-451B527E4B53}"/>
              </a:ext>
            </a:extLst>
          </p:cNvPr>
          <p:cNvGrpSpPr/>
          <p:nvPr/>
        </p:nvGrpSpPr>
        <p:grpSpPr>
          <a:xfrm>
            <a:off x="1" y="0"/>
            <a:ext cx="12601574" cy="8461375"/>
            <a:chOff x="-3176" y="0"/>
            <a:chExt cx="15497539" cy="9001125"/>
          </a:xfrm>
        </p:grpSpPr>
        <p:pic>
          <p:nvPicPr>
            <p:cNvPr id="79" name="Picture 2">
              <a:extLst>
                <a:ext uri="{FF2B5EF4-FFF2-40B4-BE49-F238E27FC236}">
                  <a16:creationId xmlns:a16="http://schemas.microsoft.com/office/drawing/2014/main" xmlns="" id="{8B565C62-C0BD-491E-8B71-CF8F91C6C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3" name="Picture 6">
              <a:extLst>
                <a:ext uri="{FF2B5EF4-FFF2-40B4-BE49-F238E27FC236}">
                  <a16:creationId xmlns:a16="http://schemas.microsoft.com/office/drawing/2014/main" xmlns="" id="{DAA3BE8B-05A5-45D3-B3A4-1FB2E6951B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1062395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5" name="Picture 8">
              <a:extLst>
                <a:ext uri="{FF2B5EF4-FFF2-40B4-BE49-F238E27FC236}">
                  <a16:creationId xmlns:a16="http://schemas.microsoft.com/office/drawing/2014/main" xmlns="" id="{C42716AD-1F12-4917-8D87-EA76EDD52A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Picture 6">
              <a:extLst>
                <a:ext uri="{FF2B5EF4-FFF2-40B4-BE49-F238E27FC236}">
                  <a16:creationId xmlns:a16="http://schemas.microsoft.com/office/drawing/2014/main" xmlns="" id="{5BE6B59F-A852-46A1-954F-36106406DE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0" name="Picture 11">
              <a:extLst>
                <a:ext uri="{FF2B5EF4-FFF2-40B4-BE49-F238E27FC236}">
                  <a16:creationId xmlns:a16="http://schemas.microsoft.com/office/drawing/2014/main" xmlns="" id="{BDD7DEB1-7B05-4440-8975-C4D36FB592B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1" name="71 CuadroTexto">
            <a:extLst>
              <a:ext uri="{FF2B5EF4-FFF2-40B4-BE49-F238E27FC236}">
                <a16:creationId xmlns:a16="http://schemas.microsoft.com/office/drawing/2014/main" xmlns="" id="{B1BE1499-0DFD-4EA8-941A-0F2E4DF15EBE}"/>
              </a:ext>
            </a:extLst>
          </p:cNvPr>
          <p:cNvSpPr txBox="1"/>
          <p:nvPr/>
        </p:nvSpPr>
        <p:spPr>
          <a:xfrm>
            <a:off x="4838893" y="5850983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4692</a:t>
            </a:r>
          </a:p>
        </p:txBody>
      </p:sp>
      <p:sp>
        <p:nvSpPr>
          <p:cNvPr id="125" name="71 CuadroTexto">
            <a:extLst>
              <a:ext uri="{FF2B5EF4-FFF2-40B4-BE49-F238E27FC236}">
                <a16:creationId xmlns:a16="http://schemas.microsoft.com/office/drawing/2014/main" xmlns="" id="{B64A5615-0873-47D3-9268-9E80316557AA}"/>
              </a:ext>
            </a:extLst>
          </p:cNvPr>
          <p:cNvSpPr txBox="1"/>
          <p:nvPr/>
        </p:nvSpPr>
        <p:spPr>
          <a:xfrm>
            <a:off x="3760370" y="5849566"/>
            <a:ext cx="439985" cy="17221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</p:spTree>
    <p:extLst>
      <p:ext uri="{BB962C8B-B14F-4D97-AF65-F5344CB8AC3E}">
        <p14:creationId xmlns:p14="http://schemas.microsoft.com/office/powerpoint/2010/main" val="2671869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Forma libre"/>
          <p:cNvSpPr/>
          <p:nvPr/>
        </p:nvSpPr>
        <p:spPr>
          <a:xfrm>
            <a:off x="5285122" y="1502825"/>
            <a:ext cx="1925300" cy="8551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 Administrativos y Consulta</a:t>
            </a: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03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293499" y="2172278"/>
            <a:ext cx="51195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K11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6753620" y="2172970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3463</a:t>
            </a:r>
          </a:p>
        </p:txBody>
      </p:sp>
      <p:cxnSp>
        <p:nvCxnSpPr>
          <p:cNvPr id="47" name="46 Conector recto"/>
          <p:cNvCxnSpPr/>
          <p:nvPr/>
        </p:nvCxnSpPr>
        <p:spPr>
          <a:xfrm>
            <a:off x="3696577" y="2760568"/>
            <a:ext cx="58206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6247771" y="2357953"/>
            <a:ext cx="0" cy="3799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cxnSpLocks/>
          </p:cNvCxnSpPr>
          <p:nvPr/>
        </p:nvCxnSpPr>
        <p:spPr>
          <a:xfrm>
            <a:off x="9517276" y="2737886"/>
            <a:ext cx="0" cy="3722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70 Forma libre"/>
          <p:cNvSpPr/>
          <p:nvPr/>
        </p:nvSpPr>
        <p:spPr>
          <a:xfrm>
            <a:off x="2713543" y="3127581"/>
            <a:ext cx="2012107" cy="8950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Dirección de Control de Procedimientos Administrativos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2713543" y="3830973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M11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4263457" y="386346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3513</a:t>
            </a:r>
            <a:endParaRPr lang="es-MX" sz="1128" dirty="0"/>
          </a:p>
        </p:txBody>
      </p:sp>
      <p:sp>
        <p:nvSpPr>
          <p:cNvPr id="80" name="79 Forma libre"/>
          <p:cNvSpPr/>
          <p:nvPr/>
        </p:nvSpPr>
        <p:spPr>
          <a:xfrm>
            <a:off x="8399183" y="3110141"/>
            <a:ext cx="2063907" cy="91747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Dirección de </a:t>
            </a:r>
          </a:p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Consulta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8399183" y="3863466"/>
            <a:ext cx="376570" cy="16415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N31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10017365" y="386346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3543</a:t>
            </a:r>
          </a:p>
        </p:txBody>
      </p:sp>
      <p:cxnSp>
        <p:nvCxnSpPr>
          <p:cNvPr id="87" name="86 Conector recto"/>
          <p:cNvCxnSpPr/>
          <p:nvPr/>
        </p:nvCxnSpPr>
        <p:spPr>
          <a:xfrm>
            <a:off x="3694725" y="2760568"/>
            <a:ext cx="0" cy="3722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137137" y="372354"/>
            <a:ext cx="6295313" cy="728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</a:t>
            </a:r>
          </a:p>
          <a:p>
            <a:pPr lvl="0" algn="ctr"/>
            <a:r>
              <a:rPr lang="es-MX" sz="2068" b="1" dirty="0">
                <a:latin typeface="Arial" panose="020B0604020202020204" pitchFamily="34" charset="0"/>
                <a:cs typeface="Arial" panose="020B0604020202020204" pitchFamily="34" charset="0"/>
              </a:rPr>
              <a:t>Administrativos y Consulta</a:t>
            </a:r>
          </a:p>
        </p:txBody>
      </p:sp>
      <p:grpSp>
        <p:nvGrpSpPr>
          <p:cNvPr id="62" name="131 Grupo">
            <a:extLst>
              <a:ext uri="{FF2B5EF4-FFF2-40B4-BE49-F238E27FC236}">
                <a16:creationId xmlns:a16="http://schemas.microsoft.com/office/drawing/2014/main" xmlns="" id="{C98B0BB5-E154-46D1-917D-05EA40211822}"/>
              </a:ext>
            </a:extLst>
          </p:cNvPr>
          <p:cNvGrpSpPr/>
          <p:nvPr/>
        </p:nvGrpSpPr>
        <p:grpSpPr>
          <a:xfrm>
            <a:off x="1" y="0"/>
            <a:ext cx="12601574" cy="8461374"/>
            <a:chOff x="-3176" y="0"/>
            <a:chExt cx="15497539" cy="9001125"/>
          </a:xfrm>
        </p:grpSpPr>
        <p:pic>
          <p:nvPicPr>
            <p:cNvPr id="63" name="Picture 2">
              <a:extLst>
                <a:ext uri="{FF2B5EF4-FFF2-40B4-BE49-F238E27FC236}">
                  <a16:creationId xmlns:a16="http://schemas.microsoft.com/office/drawing/2014/main" xmlns="" id="{D9DA09C2-1FC0-42D3-B06B-762280E61A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4" name="Picture 6">
              <a:extLst>
                <a:ext uri="{FF2B5EF4-FFF2-40B4-BE49-F238E27FC236}">
                  <a16:creationId xmlns:a16="http://schemas.microsoft.com/office/drawing/2014/main" xmlns="" id="{C23889B4-AC90-4754-8894-4055C9840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106367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8">
              <a:extLst>
                <a:ext uri="{FF2B5EF4-FFF2-40B4-BE49-F238E27FC236}">
                  <a16:creationId xmlns:a16="http://schemas.microsoft.com/office/drawing/2014/main" xmlns="" id="{472A9744-3087-4F59-84EF-05B0C04EA2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6">
              <a:extLst>
                <a:ext uri="{FF2B5EF4-FFF2-40B4-BE49-F238E27FC236}">
                  <a16:creationId xmlns:a16="http://schemas.microsoft.com/office/drawing/2014/main" xmlns="" id="{BAD5F5DE-9523-4E2F-8A6A-62907555FC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11">
              <a:extLst>
                <a:ext uri="{FF2B5EF4-FFF2-40B4-BE49-F238E27FC236}">
                  <a16:creationId xmlns:a16="http://schemas.microsoft.com/office/drawing/2014/main" xmlns="" id="{CE9369EF-F8A2-4C1A-BC91-C95B26B2609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4" name="86 Conector recto">
            <a:extLst>
              <a:ext uri="{FF2B5EF4-FFF2-40B4-BE49-F238E27FC236}">
                <a16:creationId xmlns:a16="http://schemas.microsoft.com/office/drawing/2014/main" xmlns="" id="{7034FD58-D7A2-4BAE-8F6A-ACCF86A71A1B}"/>
              </a:ext>
            </a:extLst>
          </p:cNvPr>
          <p:cNvCxnSpPr>
            <a:cxnSpLocks/>
          </p:cNvCxnSpPr>
          <p:nvPr/>
        </p:nvCxnSpPr>
        <p:spPr>
          <a:xfrm>
            <a:off x="3694725" y="4022587"/>
            <a:ext cx="0" cy="4111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46 Conector recto">
            <a:extLst>
              <a:ext uri="{FF2B5EF4-FFF2-40B4-BE49-F238E27FC236}">
                <a16:creationId xmlns:a16="http://schemas.microsoft.com/office/drawing/2014/main" xmlns="" id="{4FDF21C1-B73A-4D9F-A02C-52252933E758}"/>
              </a:ext>
            </a:extLst>
          </p:cNvPr>
          <p:cNvCxnSpPr>
            <a:cxnSpLocks/>
          </p:cNvCxnSpPr>
          <p:nvPr/>
        </p:nvCxnSpPr>
        <p:spPr>
          <a:xfrm>
            <a:off x="1412208" y="4433757"/>
            <a:ext cx="53414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86 Conector recto">
            <a:extLst>
              <a:ext uri="{FF2B5EF4-FFF2-40B4-BE49-F238E27FC236}">
                <a16:creationId xmlns:a16="http://schemas.microsoft.com/office/drawing/2014/main" xmlns="" id="{962C7379-F129-4822-8EF6-544D4C8ADE33}"/>
              </a:ext>
            </a:extLst>
          </p:cNvPr>
          <p:cNvCxnSpPr/>
          <p:nvPr/>
        </p:nvCxnSpPr>
        <p:spPr>
          <a:xfrm>
            <a:off x="1427620" y="4433757"/>
            <a:ext cx="0" cy="3722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86 Conector recto">
            <a:extLst>
              <a:ext uri="{FF2B5EF4-FFF2-40B4-BE49-F238E27FC236}">
                <a16:creationId xmlns:a16="http://schemas.microsoft.com/office/drawing/2014/main" xmlns="" id="{A7390E4C-27A7-4D79-BFEE-923C9199BA53}"/>
              </a:ext>
            </a:extLst>
          </p:cNvPr>
          <p:cNvCxnSpPr>
            <a:cxnSpLocks/>
          </p:cNvCxnSpPr>
          <p:nvPr/>
        </p:nvCxnSpPr>
        <p:spPr>
          <a:xfrm>
            <a:off x="3187373" y="4433758"/>
            <a:ext cx="0" cy="8586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86 Conector recto">
            <a:extLst>
              <a:ext uri="{FF2B5EF4-FFF2-40B4-BE49-F238E27FC236}">
                <a16:creationId xmlns:a16="http://schemas.microsoft.com/office/drawing/2014/main" xmlns="" id="{26229FFB-2C35-40AD-A8C6-0F10578CC95B}"/>
              </a:ext>
            </a:extLst>
          </p:cNvPr>
          <p:cNvCxnSpPr>
            <a:cxnSpLocks/>
          </p:cNvCxnSpPr>
          <p:nvPr/>
        </p:nvCxnSpPr>
        <p:spPr>
          <a:xfrm>
            <a:off x="5012173" y="4458781"/>
            <a:ext cx="0" cy="8336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86 Conector recto">
            <a:extLst>
              <a:ext uri="{FF2B5EF4-FFF2-40B4-BE49-F238E27FC236}">
                <a16:creationId xmlns:a16="http://schemas.microsoft.com/office/drawing/2014/main" xmlns="" id="{5026491A-74F9-45B3-A98A-C54E377F2CA7}"/>
              </a:ext>
            </a:extLst>
          </p:cNvPr>
          <p:cNvCxnSpPr>
            <a:cxnSpLocks/>
          </p:cNvCxnSpPr>
          <p:nvPr/>
        </p:nvCxnSpPr>
        <p:spPr>
          <a:xfrm flipH="1">
            <a:off x="6753619" y="4433757"/>
            <a:ext cx="1" cy="8416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70 Forma libre">
            <a:extLst>
              <a:ext uri="{FF2B5EF4-FFF2-40B4-BE49-F238E27FC236}">
                <a16:creationId xmlns:a16="http://schemas.microsoft.com/office/drawing/2014/main" xmlns="" id="{22F01348-565A-496C-8B9D-7EE892E296A0}"/>
              </a:ext>
            </a:extLst>
          </p:cNvPr>
          <p:cNvSpPr/>
          <p:nvPr/>
        </p:nvSpPr>
        <p:spPr>
          <a:xfrm>
            <a:off x="587585" y="4823331"/>
            <a:ext cx="1649245" cy="8235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2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Procedimientos Administrativos</a:t>
            </a:r>
          </a:p>
        </p:txBody>
      </p:sp>
      <p:sp>
        <p:nvSpPr>
          <p:cNvPr id="34" name="70 Forma libre">
            <a:extLst>
              <a:ext uri="{FF2B5EF4-FFF2-40B4-BE49-F238E27FC236}">
                <a16:creationId xmlns:a16="http://schemas.microsoft.com/office/drawing/2014/main" xmlns="" id="{328FA04B-8DF4-41AB-924A-26A21DE5C45D}"/>
              </a:ext>
            </a:extLst>
          </p:cNvPr>
          <p:cNvSpPr/>
          <p:nvPr/>
        </p:nvSpPr>
        <p:spPr>
          <a:xfrm>
            <a:off x="2387568" y="5275411"/>
            <a:ext cx="1649245" cy="83153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34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Recursos de Revisión</a:t>
            </a:r>
          </a:p>
        </p:txBody>
      </p:sp>
      <p:sp>
        <p:nvSpPr>
          <p:cNvPr id="35" name="70 Forma libre">
            <a:extLst>
              <a:ext uri="{FF2B5EF4-FFF2-40B4-BE49-F238E27FC236}">
                <a16:creationId xmlns:a16="http://schemas.microsoft.com/office/drawing/2014/main" xmlns="" id="{228F5798-5713-4735-BCAC-C7130C122FE3}"/>
              </a:ext>
            </a:extLst>
          </p:cNvPr>
          <p:cNvSpPr/>
          <p:nvPr/>
        </p:nvSpPr>
        <p:spPr>
          <a:xfrm>
            <a:off x="4187550" y="5292398"/>
            <a:ext cx="1649245" cy="83153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Procedimientos administrativos</a:t>
            </a:r>
          </a:p>
        </p:txBody>
      </p:sp>
      <p:sp>
        <p:nvSpPr>
          <p:cNvPr id="36" name="70 Forma libre">
            <a:extLst>
              <a:ext uri="{FF2B5EF4-FFF2-40B4-BE49-F238E27FC236}">
                <a16:creationId xmlns:a16="http://schemas.microsoft.com/office/drawing/2014/main" xmlns="" id="{C881410B-FA30-4C60-AF15-8A1AB54CA646}"/>
              </a:ext>
            </a:extLst>
          </p:cNvPr>
          <p:cNvSpPr/>
          <p:nvPr/>
        </p:nvSpPr>
        <p:spPr>
          <a:xfrm>
            <a:off x="5959684" y="5275411"/>
            <a:ext cx="1587871" cy="84694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Reconsideraciones y Conmutaciones de Multas</a:t>
            </a:r>
          </a:p>
        </p:txBody>
      </p:sp>
      <p:sp>
        <p:nvSpPr>
          <p:cNvPr id="43" name="71 CuadroTexto">
            <a:extLst>
              <a:ext uri="{FF2B5EF4-FFF2-40B4-BE49-F238E27FC236}">
                <a16:creationId xmlns:a16="http://schemas.microsoft.com/office/drawing/2014/main" xmlns="" id="{A1BDCA9A-58DD-48E2-B2DB-1D307528C2FE}"/>
              </a:ext>
            </a:extLst>
          </p:cNvPr>
          <p:cNvSpPr txBox="1"/>
          <p:nvPr/>
        </p:nvSpPr>
        <p:spPr>
          <a:xfrm>
            <a:off x="613852" y="5476212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48" name="71 CuadroTexto">
            <a:extLst>
              <a:ext uri="{FF2B5EF4-FFF2-40B4-BE49-F238E27FC236}">
                <a16:creationId xmlns:a16="http://schemas.microsoft.com/office/drawing/2014/main" xmlns="" id="{B2734215-B079-4AB3-9133-A255FE1375FD}"/>
              </a:ext>
            </a:extLst>
          </p:cNvPr>
          <p:cNvSpPr txBox="1"/>
          <p:nvPr/>
        </p:nvSpPr>
        <p:spPr>
          <a:xfrm>
            <a:off x="2402652" y="5932995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O21</a:t>
            </a:r>
          </a:p>
        </p:txBody>
      </p:sp>
      <p:sp>
        <p:nvSpPr>
          <p:cNvPr id="50" name="71 CuadroTexto">
            <a:extLst>
              <a:ext uri="{FF2B5EF4-FFF2-40B4-BE49-F238E27FC236}">
                <a16:creationId xmlns:a16="http://schemas.microsoft.com/office/drawing/2014/main" xmlns="" id="{18FB9F29-55FD-40DF-AD4C-E6C1BAC14E02}"/>
              </a:ext>
            </a:extLst>
          </p:cNvPr>
          <p:cNvSpPr txBox="1"/>
          <p:nvPr/>
        </p:nvSpPr>
        <p:spPr>
          <a:xfrm>
            <a:off x="4187550" y="5932995"/>
            <a:ext cx="514200" cy="17395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51" name="71 CuadroTexto">
            <a:extLst>
              <a:ext uri="{FF2B5EF4-FFF2-40B4-BE49-F238E27FC236}">
                <a16:creationId xmlns:a16="http://schemas.microsoft.com/office/drawing/2014/main" xmlns="" id="{D57BDD36-3458-4ED4-B0E8-EF8B69290544}"/>
              </a:ext>
            </a:extLst>
          </p:cNvPr>
          <p:cNvSpPr txBox="1"/>
          <p:nvPr/>
        </p:nvSpPr>
        <p:spPr>
          <a:xfrm>
            <a:off x="5987533" y="5937557"/>
            <a:ext cx="473830" cy="15981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O11</a:t>
            </a:r>
          </a:p>
        </p:txBody>
      </p:sp>
      <p:sp>
        <p:nvSpPr>
          <p:cNvPr id="52" name="72 CuadroTexto">
            <a:extLst>
              <a:ext uri="{FF2B5EF4-FFF2-40B4-BE49-F238E27FC236}">
                <a16:creationId xmlns:a16="http://schemas.microsoft.com/office/drawing/2014/main" xmlns="" id="{85E4E4A2-17C5-4A58-B40C-F7903FFBDF67}"/>
              </a:ext>
            </a:extLst>
          </p:cNvPr>
          <p:cNvSpPr txBox="1"/>
          <p:nvPr/>
        </p:nvSpPr>
        <p:spPr>
          <a:xfrm>
            <a:off x="1797348" y="5474522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5788</a:t>
            </a:r>
          </a:p>
        </p:txBody>
      </p:sp>
      <p:sp>
        <p:nvSpPr>
          <p:cNvPr id="53" name="72 CuadroTexto">
            <a:extLst>
              <a:ext uri="{FF2B5EF4-FFF2-40B4-BE49-F238E27FC236}">
                <a16:creationId xmlns:a16="http://schemas.microsoft.com/office/drawing/2014/main" xmlns="" id="{79DA3851-36F8-4429-9679-D94D7F6DD7BF}"/>
              </a:ext>
            </a:extLst>
          </p:cNvPr>
          <p:cNvSpPr txBox="1"/>
          <p:nvPr/>
        </p:nvSpPr>
        <p:spPr>
          <a:xfrm>
            <a:off x="3576658" y="5919212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3698</a:t>
            </a:r>
          </a:p>
        </p:txBody>
      </p:sp>
      <p:sp>
        <p:nvSpPr>
          <p:cNvPr id="55" name="72 CuadroTexto">
            <a:extLst>
              <a:ext uri="{FF2B5EF4-FFF2-40B4-BE49-F238E27FC236}">
                <a16:creationId xmlns:a16="http://schemas.microsoft.com/office/drawing/2014/main" xmlns="" id="{8F51E19B-BD27-46EA-AD99-7DD3DEC20A99}"/>
              </a:ext>
            </a:extLst>
          </p:cNvPr>
          <p:cNvSpPr txBox="1"/>
          <p:nvPr/>
        </p:nvSpPr>
        <p:spPr>
          <a:xfrm>
            <a:off x="7109261" y="5933687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5614</a:t>
            </a:r>
          </a:p>
        </p:txBody>
      </p:sp>
      <p:sp>
        <p:nvSpPr>
          <p:cNvPr id="56" name="72 CuadroTexto">
            <a:extLst>
              <a:ext uri="{FF2B5EF4-FFF2-40B4-BE49-F238E27FC236}">
                <a16:creationId xmlns:a16="http://schemas.microsoft.com/office/drawing/2014/main" xmlns="" id="{9ADF69A2-B62B-4D0B-B820-265E447AC2C0}"/>
              </a:ext>
            </a:extLst>
          </p:cNvPr>
          <p:cNvSpPr txBox="1"/>
          <p:nvPr/>
        </p:nvSpPr>
        <p:spPr>
          <a:xfrm>
            <a:off x="5377785" y="5961574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5584</a:t>
            </a:r>
          </a:p>
        </p:txBody>
      </p:sp>
      <p:cxnSp>
        <p:nvCxnSpPr>
          <p:cNvPr id="57" name="86 Conector recto">
            <a:extLst>
              <a:ext uri="{FF2B5EF4-FFF2-40B4-BE49-F238E27FC236}">
                <a16:creationId xmlns:a16="http://schemas.microsoft.com/office/drawing/2014/main" xmlns="" id="{4FA3CF87-58A0-4D1E-8971-F80081749B40}"/>
              </a:ext>
            </a:extLst>
          </p:cNvPr>
          <p:cNvCxnSpPr>
            <a:cxnSpLocks/>
          </p:cNvCxnSpPr>
          <p:nvPr/>
        </p:nvCxnSpPr>
        <p:spPr>
          <a:xfrm>
            <a:off x="9517276" y="4047611"/>
            <a:ext cx="0" cy="758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70 Forma libre">
            <a:extLst>
              <a:ext uri="{FF2B5EF4-FFF2-40B4-BE49-F238E27FC236}">
                <a16:creationId xmlns:a16="http://schemas.microsoft.com/office/drawing/2014/main" xmlns="" id="{E2F5D3D1-0CDA-4338-947A-3D6B454A00F3}"/>
              </a:ext>
            </a:extLst>
          </p:cNvPr>
          <p:cNvSpPr/>
          <p:nvPr/>
        </p:nvSpPr>
        <p:spPr>
          <a:xfrm>
            <a:off x="8693125" y="4830923"/>
            <a:ext cx="1649245" cy="8235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78" tIns="4178" rIns="4178" bIns="4178" numCol="1" spcCol="1270" anchor="ctr" anchorCtr="0">
            <a:noAutofit/>
          </a:bodyPr>
          <a:lstStyle/>
          <a:p>
            <a:pPr algn="ctr" defTabSz="29248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Convenios, Contratos y Consulta</a:t>
            </a:r>
          </a:p>
        </p:txBody>
      </p:sp>
      <p:sp>
        <p:nvSpPr>
          <p:cNvPr id="60" name="72 CuadroTexto">
            <a:extLst>
              <a:ext uri="{FF2B5EF4-FFF2-40B4-BE49-F238E27FC236}">
                <a16:creationId xmlns:a16="http://schemas.microsoft.com/office/drawing/2014/main" xmlns="" id="{E4F8F26E-452A-46C5-AC31-AA41B0C9A061}"/>
              </a:ext>
            </a:extLst>
          </p:cNvPr>
          <p:cNvSpPr txBox="1"/>
          <p:nvPr/>
        </p:nvSpPr>
        <p:spPr>
          <a:xfrm>
            <a:off x="8693126" y="5483022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O31</a:t>
            </a:r>
          </a:p>
        </p:txBody>
      </p:sp>
      <p:sp>
        <p:nvSpPr>
          <p:cNvPr id="61" name="72 CuadroTexto">
            <a:extLst>
              <a:ext uri="{FF2B5EF4-FFF2-40B4-BE49-F238E27FC236}">
                <a16:creationId xmlns:a16="http://schemas.microsoft.com/office/drawing/2014/main" xmlns="" id="{8F7967FB-8704-4F26-B326-9D2256098FCE}"/>
              </a:ext>
            </a:extLst>
          </p:cNvPr>
          <p:cNvSpPr txBox="1"/>
          <p:nvPr/>
        </p:nvSpPr>
        <p:spPr>
          <a:xfrm>
            <a:off x="9904076" y="5480715"/>
            <a:ext cx="438294" cy="1591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65" tIns="6565" rIns="6565" bIns="6565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128" dirty="0"/>
              <a:t>4704</a:t>
            </a:r>
          </a:p>
        </p:txBody>
      </p:sp>
    </p:spTree>
    <p:extLst>
      <p:ext uri="{BB962C8B-B14F-4D97-AF65-F5344CB8AC3E}">
        <p14:creationId xmlns:p14="http://schemas.microsoft.com/office/powerpoint/2010/main" val="3947005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163840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 extrusionH="76200" contourW="12700">
            <a:extrusionClr>
              <a:schemeClr val="bg1">
                <a:lumMod val="75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Administración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404491"/>
            <a:ext cx="397418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K21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26623" y="240522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3472</a:t>
            </a:r>
          </a:p>
        </p:txBody>
      </p:sp>
      <p:cxnSp>
        <p:nvCxnSpPr>
          <p:cNvPr id="125" name="124 Conector recto"/>
          <p:cNvCxnSpPr/>
          <p:nvPr/>
        </p:nvCxnSpPr>
        <p:spPr>
          <a:xfrm>
            <a:off x="1548259" y="3824025"/>
            <a:ext cx="9433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10981307" y="3828224"/>
            <a:ext cx="0" cy="12409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1548259" y="3819827"/>
            <a:ext cx="0" cy="11551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3996531" y="3828225"/>
            <a:ext cx="0" cy="11467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>
            <a:cxnSpLocks/>
          </p:cNvCxnSpPr>
          <p:nvPr/>
        </p:nvCxnSpPr>
        <p:spPr>
          <a:xfrm>
            <a:off x="6227405" y="2599363"/>
            <a:ext cx="0" cy="36707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>
            <a:off x="8172995" y="3819828"/>
            <a:ext cx="0" cy="16491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>
            <a:hlinkClick r:id="rId2"/>
          </p:cNvPr>
          <p:cNvSpPr/>
          <p:nvPr/>
        </p:nvSpPr>
        <p:spPr>
          <a:xfrm>
            <a:off x="10115837" y="506918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Evaluación e Informática </a:t>
            </a:r>
          </a:p>
        </p:txBody>
      </p:sp>
      <p:sp>
        <p:nvSpPr>
          <p:cNvPr id="145" name="144 Forma libre">
            <a:hlinkClick r:id="rId3" action="ppaction://hlinkpres?slideindex=1&amp;slidetitle="/>
          </p:cNvPr>
          <p:cNvSpPr/>
          <p:nvPr/>
        </p:nvSpPr>
        <p:spPr>
          <a:xfrm>
            <a:off x="7329632" y="5472575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Recursos Materiales y Servicios Generales</a:t>
            </a:r>
          </a:p>
        </p:txBody>
      </p:sp>
      <p:sp>
        <p:nvSpPr>
          <p:cNvPr id="159" name="158 Forma libre">
            <a:hlinkClick r:id="rId4" action="ppaction://hlinkpres?slideindex=1&amp;slidetitle="/>
          </p:cNvPr>
          <p:cNvSpPr/>
          <p:nvPr/>
        </p:nvSpPr>
        <p:spPr>
          <a:xfrm>
            <a:off x="3132435" y="499735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Administración</a:t>
            </a:r>
          </a:p>
        </p:txBody>
      </p:sp>
      <p:sp>
        <p:nvSpPr>
          <p:cNvPr id="164" name="163 Forma libre"/>
          <p:cNvSpPr/>
          <p:nvPr/>
        </p:nvSpPr>
        <p:spPr>
          <a:xfrm>
            <a:off x="684163" y="498816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Profesionalización</a:t>
            </a:r>
          </a:p>
        </p:txBody>
      </p:sp>
      <p:grpSp>
        <p:nvGrpSpPr>
          <p:cNvPr id="18" name="131 Grupo">
            <a:extLst>
              <a:ext uri="{FF2B5EF4-FFF2-40B4-BE49-F238E27FC236}">
                <a16:creationId xmlns="" xmlns:a16="http://schemas.microsoft.com/office/drawing/2014/main" id="{7C704423-F416-4E33-BA16-2984AE5FBFAE}"/>
              </a:ext>
            </a:extLst>
          </p:cNvPr>
          <p:cNvGrpSpPr/>
          <p:nvPr/>
        </p:nvGrpSpPr>
        <p:grpSpPr>
          <a:xfrm>
            <a:off x="0" y="0"/>
            <a:ext cx="12601576" cy="8461375"/>
            <a:chOff x="-3176" y="0"/>
            <a:chExt cx="15497539" cy="9001125"/>
          </a:xfrm>
        </p:grpSpPr>
        <p:pic>
          <p:nvPicPr>
            <p:cNvPr id="19" name="Picture 2">
              <a:extLst>
                <a:ext uri="{FF2B5EF4-FFF2-40B4-BE49-F238E27FC236}">
                  <a16:creationId xmlns="" xmlns:a16="http://schemas.microsoft.com/office/drawing/2014/main" id="{A8903429-9BED-4FDE-9F43-FAA680288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6">
              <a:extLst>
                <a:ext uri="{FF2B5EF4-FFF2-40B4-BE49-F238E27FC236}">
                  <a16:creationId xmlns="" xmlns:a16="http://schemas.microsoft.com/office/drawing/2014/main" id="{019B3357-4EA8-4E6B-942A-91A45262B5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8">
              <a:extLst>
                <a:ext uri="{FF2B5EF4-FFF2-40B4-BE49-F238E27FC236}">
                  <a16:creationId xmlns="" xmlns:a16="http://schemas.microsoft.com/office/drawing/2014/main" id="{14030F54-3C54-4393-9D40-43D9CF8E53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6">
              <a:extLst>
                <a:ext uri="{FF2B5EF4-FFF2-40B4-BE49-F238E27FC236}">
                  <a16:creationId xmlns="" xmlns:a16="http://schemas.microsoft.com/office/drawing/2014/main" id="{D76DE528-C2F6-48B8-A767-D278844DF8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1">
              <a:extLst>
                <a:ext uri="{FF2B5EF4-FFF2-40B4-BE49-F238E27FC236}">
                  <a16:creationId xmlns="" xmlns:a16="http://schemas.microsoft.com/office/drawing/2014/main" id="{D2A68B36-107D-4ACE-9D0A-89C83B6828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144 Forma libre">
            <a:hlinkClick r:id="rId3" action="ppaction://hlinkpres?slideindex=1&amp;slidetitle="/>
            <a:extLst>
              <a:ext uri="{FF2B5EF4-FFF2-40B4-BE49-F238E27FC236}">
                <a16:creationId xmlns="" xmlns:a16="http://schemas.microsoft.com/office/drawing/2014/main" id="{8087A15C-A5AB-4A39-B859-EB332BD6DBDE}"/>
              </a:ext>
            </a:extLst>
          </p:cNvPr>
          <p:cNvSpPr/>
          <p:nvPr/>
        </p:nvSpPr>
        <p:spPr>
          <a:xfrm>
            <a:off x="5400687" y="626147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y Enlace Interinstitucional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32435" y="388879"/>
            <a:ext cx="8155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Montserrat" panose="00000500000000000000" pitchFamily="2" charset="0"/>
              </a:rPr>
              <a:t>Dirección General de Administración</a:t>
            </a:r>
            <a:endParaRPr lang="es-MX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63 Forma libre"/>
          <p:cNvSpPr/>
          <p:nvPr/>
        </p:nvSpPr>
        <p:spPr>
          <a:xfrm>
            <a:off x="5565111" y="1488036"/>
            <a:ext cx="1572977" cy="90283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Profesionalización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5565111" y="2219736"/>
            <a:ext cx="510043" cy="18538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L11</a:t>
            </a:r>
          </a:p>
        </p:txBody>
      </p:sp>
      <p:sp>
        <p:nvSpPr>
          <p:cNvPr id="66" name="65 CuadroTexto"/>
          <p:cNvSpPr txBox="1"/>
          <p:nvPr/>
        </p:nvSpPr>
        <p:spPr>
          <a:xfrm>
            <a:off x="6636014" y="2228741"/>
            <a:ext cx="510043" cy="16510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>
                <a:hlinkClick r:id="rId3"/>
              </a:rPr>
              <a:t>3475</a:t>
            </a:r>
            <a:endParaRPr lang="es-MX" sz="940" dirty="0"/>
          </a:p>
        </p:txBody>
      </p:sp>
      <p:cxnSp>
        <p:nvCxnSpPr>
          <p:cNvPr id="67" name="66 Conector recto"/>
          <p:cNvCxnSpPr>
            <a:cxnSpLocks/>
          </p:cNvCxnSpPr>
          <p:nvPr/>
        </p:nvCxnSpPr>
        <p:spPr>
          <a:xfrm>
            <a:off x="1844525" y="2742078"/>
            <a:ext cx="9363792" cy="66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cxnSpLocks/>
          </p:cNvCxnSpPr>
          <p:nvPr/>
        </p:nvCxnSpPr>
        <p:spPr>
          <a:xfrm>
            <a:off x="6344260" y="2390873"/>
            <a:ext cx="0" cy="3731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"/>
          <p:cNvCxnSpPr>
            <a:cxnSpLocks/>
          </p:cNvCxnSpPr>
          <p:nvPr/>
        </p:nvCxnSpPr>
        <p:spPr>
          <a:xfrm>
            <a:off x="1844525" y="2742078"/>
            <a:ext cx="0" cy="6869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051555" y="429255"/>
            <a:ext cx="5316007" cy="372859"/>
          </a:xfrm>
          <a:prstGeom prst="rect">
            <a:avLst/>
          </a:prstGeom>
          <a:noFill/>
        </p:spPr>
        <p:txBody>
          <a:bodyPr wrap="none" lIns="106680" tIns="53340" rIns="106680" bIns="53340" rtlCol="0">
            <a:spAutoFit/>
          </a:bodyPr>
          <a:lstStyle/>
          <a:p>
            <a:pPr lvl="0"/>
            <a:r>
              <a:rPr lang="es-MX" sz="1723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Profesionalización</a:t>
            </a:r>
          </a:p>
        </p:txBody>
      </p:sp>
      <p:sp>
        <p:nvSpPr>
          <p:cNvPr id="31" name="30 Forma libre"/>
          <p:cNvSpPr/>
          <p:nvPr/>
        </p:nvSpPr>
        <p:spPr>
          <a:xfrm>
            <a:off x="1056072" y="3447040"/>
            <a:ext cx="1576906" cy="99446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Dirección de Atención a la Denuncia Popular de Recursos Naturales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1068207" y="426434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N31</a:t>
            </a:r>
          </a:p>
        </p:txBody>
      </p:sp>
      <p:sp>
        <p:nvSpPr>
          <p:cNvPr id="33" name="32 CuadroTexto">
            <a:hlinkClick r:id="rId4"/>
          </p:cNvPr>
          <p:cNvSpPr txBox="1"/>
          <p:nvPr/>
        </p:nvSpPr>
        <p:spPr>
          <a:xfrm>
            <a:off x="2163838" y="4244951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5613</a:t>
            </a:r>
          </a:p>
        </p:txBody>
      </p:sp>
      <p:sp>
        <p:nvSpPr>
          <p:cNvPr id="68" name="67 Forma libre"/>
          <p:cNvSpPr/>
          <p:nvPr/>
        </p:nvSpPr>
        <p:spPr>
          <a:xfrm>
            <a:off x="6722868" y="2989702"/>
            <a:ext cx="1597209" cy="102248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82" tIns="3482" rIns="3482" bIns="3482" numCol="1" spcCol="1270" anchor="ctr" anchorCtr="0">
            <a:noAutofit/>
          </a:bodyPr>
          <a:lstStyle/>
          <a:p>
            <a:pPr algn="ctr" defTabSz="24375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40" b="1" dirty="0">
                <a:latin typeface="Arial" panose="020B0604020202020204" pitchFamily="34" charset="0"/>
                <a:cs typeface="Arial" panose="020B0604020202020204" pitchFamily="34" charset="0"/>
              </a:rPr>
              <a:t>Dirección de   Recursos Humanos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6722868" y="3818900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M23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7723835" y="3835766"/>
            <a:ext cx="596242" cy="1620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71" tIns="5471" rIns="5471" bIns="547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5587</a:t>
            </a:r>
          </a:p>
        </p:txBody>
      </p:sp>
      <p:cxnSp>
        <p:nvCxnSpPr>
          <p:cNvPr id="114" name="113 Conector recto"/>
          <p:cNvCxnSpPr>
            <a:cxnSpLocks/>
          </p:cNvCxnSpPr>
          <p:nvPr/>
        </p:nvCxnSpPr>
        <p:spPr>
          <a:xfrm>
            <a:off x="7521472" y="2742078"/>
            <a:ext cx="0" cy="2476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1" name="131 Grupo">
            <a:extLst>
              <a:ext uri="{FF2B5EF4-FFF2-40B4-BE49-F238E27FC236}">
                <a16:creationId xmlns="" xmlns:a16="http://schemas.microsoft.com/office/drawing/2014/main" id="{853CC391-9C27-46B9-B374-E58C3D5A7A41}"/>
              </a:ext>
            </a:extLst>
          </p:cNvPr>
          <p:cNvGrpSpPr/>
          <p:nvPr/>
        </p:nvGrpSpPr>
        <p:grpSpPr>
          <a:xfrm>
            <a:off x="1" y="0"/>
            <a:ext cx="12601574" cy="8461374"/>
            <a:chOff x="-3176" y="0"/>
            <a:chExt cx="15497539" cy="9001125"/>
          </a:xfrm>
        </p:grpSpPr>
        <p:pic>
          <p:nvPicPr>
            <p:cNvPr id="62" name="Picture 2">
              <a:extLst>
                <a:ext uri="{FF2B5EF4-FFF2-40B4-BE49-F238E27FC236}">
                  <a16:creationId xmlns="" xmlns:a16="http://schemas.microsoft.com/office/drawing/2014/main" id="{FB5A19D2-50EF-46BA-937B-6ECEDC2DE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6">
              <a:extLst>
                <a:ext uri="{FF2B5EF4-FFF2-40B4-BE49-F238E27FC236}">
                  <a16:creationId xmlns="" xmlns:a16="http://schemas.microsoft.com/office/drawing/2014/main" id="{ED65BF5F-DDF0-4723-87B4-5C7C23EEBF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8">
              <a:extLst>
                <a:ext uri="{FF2B5EF4-FFF2-40B4-BE49-F238E27FC236}">
                  <a16:creationId xmlns="" xmlns:a16="http://schemas.microsoft.com/office/drawing/2014/main" id="{C5BE7466-3BA5-4955-BE48-DA30A0EE6B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6">
              <a:extLst>
                <a:ext uri="{FF2B5EF4-FFF2-40B4-BE49-F238E27FC236}">
                  <a16:creationId xmlns="" xmlns:a16="http://schemas.microsoft.com/office/drawing/2014/main" id="{5C3F7701-4C2F-4F60-B101-186D718F4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11">
              <a:extLst>
                <a:ext uri="{FF2B5EF4-FFF2-40B4-BE49-F238E27FC236}">
                  <a16:creationId xmlns="" xmlns:a16="http://schemas.microsoft.com/office/drawing/2014/main" id="{521E530C-657B-4914-986D-D89F0F00C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9" name="71 Conector recto">
            <a:extLst>
              <a:ext uri="{FF2B5EF4-FFF2-40B4-BE49-F238E27FC236}">
                <a16:creationId xmlns="" xmlns:a16="http://schemas.microsoft.com/office/drawing/2014/main" id="{13F5FBEB-3425-4205-9BAE-917690A5E92B}"/>
              </a:ext>
            </a:extLst>
          </p:cNvPr>
          <p:cNvCxnSpPr>
            <a:cxnSpLocks/>
          </p:cNvCxnSpPr>
          <p:nvPr/>
        </p:nvCxnSpPr>
        <p:spPr>
          <a:xfrm>
            <a:off x="1801773" y="4465951"/>
            <a:ext cx="0" cy="15353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30 Forma libre">
            <a:extLst>
              <a:ext uri="{FF2B5EF4-FFF2-40B4-BE49-F238E27FC236}">
                <a16:creationId xmlns="" xmlns:a16="http://schemas.microsoft.com/office/drawing/2014/main" id="{CB956748-AA25-47F7-BFE4-9C862DC6AA4F}"/>
              </a:ext>
            </a:extLst>
          </p:cNvPr>
          <p:cNvSpPr/>
          <p:nvPr/>
        </p:nvSpPr>
        <p:spPr>
          <a:xfrm>
            <a:off x="2810599" y="4845494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Capacitación, Certificación y Evaluación del Desempeño</a:t>
            </a:r>
          </a:p>
        </p:txBody>
      </p:sp>
      <p:sp>
        <p:nvSpPr>
          <p:cNvPr id="35" name="30 Forma libre">
            <a:extLst>
              <a:ext uri="{FF2B5EF4-FFF2-40B4-BE49-F238E27FC236}">
                <a16:creationId xmlns="" xmlns:a16="http://schemas.microsoft.com/office/drawing/2014/main" id="{148CB944-D58C-4A94-9329-956D5EA05479}"/>
              </a:ext>
            </a:extLst>
          </p:cNvPr>
          <p:cNvSpPr/>
          <p:nvPr/>
        </p:nvSpPr>
        <p:spPr>
          <a:xfrm>
            <a:off x="974698" y="6001302"/>
            <a:ext cx="1632200" cy="105048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planeación</a:t>
            </a:r>
          </a:p>
        </p:txBody>
      </p:sp>
      <p:cxnSp>
        <p:nvCxnSpPr>
          <p:cNvPr id="36" name="71 Conector recto">
            <a:extLst>
              <a:ext uri="{FF2B5EF4-FFF2-40B4-BE49-F238E27FC236}">
                <a16:creationId xmlns="" xmlns:a16="http://schemas.microsoft.com/office/drawing/2014/main" id="{4D3ECE38-BFCA-4203-8BBF-49957A5CBE25}"/>
              </a:ext>
            </a:extLst>
          </p:cNvPr>
          <p:cNvCxnSpPr>
            <a:cxnSpLocks/>
          </p:cNvCxnSpPr>
          <p:nvPr/>
        </p:nvCxnSpPr>
        <p:spPr>
          <a:xfrm>
            <a:off x="3603509" y="2774815"/>
            <a:ext cx="0" cy="20703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71 Conector recto">
            <a:extLst>
              <a:ext uri="{FF2B5EF4-FFF2-40B4-BE49-F238E27FC236}">
                <a16:creationId xmlns="" xmlns:a16="http://schemas.microsoft.com/office/drawing/2014/main" id="{E70F1508-42F0-4218-A6A6-DCA12C0014BB}"/>
              </a:ext>
            </a:extLst>
          </p:cNvPr>
          <p:cNvCxnSpPr>
            <a:cxnSpLocks/>
          </p:cNvCxnSpPr>
          <p:nvPr/>
        </p:nvCxnSpPr>
        <p:spPr>
          <a:xfrm>
            <a:off x="4997293" y="2773944"/>
            <a:ext cx="0" cy="33189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31 CuadroTexto">
            <a:extLst>
              <a:ext uri="{FF2B5EF4-FFF2-40B4-BE49-F238E27FC236}">
                <a16:creationId xmlns="" xmlns:a16="http://schemas.microsoft.com/office/drawing/2014/main" id="{A9C0FA92-2BCF-4848-8DDC-091A2B40783D}"/>
              </a:ext>
            </a:extLst>
          </p:cNvPr>
          <p:cNvSpPr txBox="1"/>
          <p:nvPr/>
        </p:nvSpPr>
        <p:spPr>
          <a:xfrm>
            <a:off x="3927278" y="5684042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5762</a:t>
            </a:r>
          </a:p>
        </p:txBody>
      </p:sp>
      <p:sp>
        <p:nvSpPr>
          <p:cNvPr id="39" name="31 CuadroTexto">
            <a:extLst>
              <a:ext uri="{FF2B5EF4-FFF2-40B4-BE49-F238E27FC236}">
                <a16:creationId xmlns="" xmlns:a16="http://schemas.microsoft.com/office/drawing/2014/main" id="{5BF23397-AFB5-4DA9-829E-273F8309818F}"/>
              </a:ext>
            </a:extLst>
          </p:cNvPr>
          <p:cNvSpPr txBox="1"/>
          <p:nvPr/>
        </p:nvSpPr>
        <p:spPr>
          <a:xfrm>
            <a:off x="2818597" y="5652704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O31</a:t>
            </a:r>
          </a:p>
        </p:txBody>
      </p:sp>
      <p:sp>
        <p:nvSpPr>
          <p:cNvPr id="40" name="30 Forma libre">
            <a:extLst>
              <a:ext uri="{FF2B5EF4-FFF2-40B4-BE49-F238E27FC236}">
                <a16:creationId xmlns="" xmlns:a16="http://schemas.microsoft.com/office/drawing/2014/main" id="{32C421B8-1389-4481-8693-3DF24AA8F25E}"/>
              </a:ext>
            </a:extLst>
          </p:cNvPr>
          <p:cNvSpPr/>
          <p:nvPr/>
        </p:nvSpPr>
        <p:spPr>
          <a:xfrm>
            <a:off x="4265487" y="6027572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Ingreso y Profesionalización</a:t>
            </a:r>
          </a:p>
        </p:txBody>
      </p:sp>
      <p:sp>
        <p:nvSpPr>
          <p:cNvPr id="42" name="31 CuadroTexto">
            <a:extLst>
              <a:ext uri="{FF2B5EF4-FFF2-40B4-BE49-F238E27FC236}">
                <a16:creationId xmlns="" xmlns:a16="http://schemas.microsoft.com/office/drawing/2014/main" id="{B6BF3493-AE6D-4F8A-9B98-5D559F6F1FB8}"/>
              </a:ext>
            </a:extLst>
          </p:cNvPr>
          <p:cNvSpPr txBox="1"/>
          <p:nvPr/>
        </p:nvSpPr>
        <p:spPr>
          <a:xfrm>
            <a:off x="4265487" y="687249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O23</a:t>
            </a:r>
          </a:p>
        </p:txBody>
      </p:sp>
      <p:sp>
        <p:nvSpPr>
          <p:cNvPr id="43" name="31 CuadroTexto">
            <a:extLst>
              <a:ext uri="{FF2B5EF4-FFF2-40B4-BE49-F238E27FC236}">
                <a16:creationId xmlns="" xmlns:a16="http://schemas.microsoft.com/office/drawing/2014/main" id="{0F5AE55C-6134-4876-8091-22C91881CFF2}"/>
              </a:ext>
            </a:extLst>
          </p:cNvPr>
          <p:cNvSpPr txBox="1"/>
          <p:nvPr/>
        </p:nvSpPr>
        <p:spPr>
          <a:xfrm>
            <a:off x="5363881" y="6868613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5988</a:t>
            </a:r>
          </a:p>
        </p:txBody>
      </p:sp>
      <p:cxnSp>
        <p:nvCxnSpPr>
          <p:cNvPr id="46" name="70 Conector recto">
            <a:extLst>
              <a:ext uri="{FF2B5EF4-FFF2-40B4-BE49-F238E27FC236}">
                <a16:creationId xmlns="" xmlns:a16="http://schemas.microsoft.com/office/drawing/2014/main" id="{A002C9DC-BC1C-4FD8-999B-656FEEA3686B}"/>
              </a:ext>
            </a:extLst>
          </p:cNvPr>
          <p:cNvCxnSpPr>
            <a:cxnSpLocks/>
          </p:cNvCxnSpPr>
          <p:nvPr/>
        </p:nvCxnSpPr>
        <p:spPr>
          <a:xfrm>
            <a:off x="7536077" y="4014396"/>
            <a:ext cx="0" cy="1865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66 Conector recto">
            <a:extLst>
              <a:ext uri="{FF2B5EF4-FFF2-40B4-BE49-F238E27FC236}">
                <a16:creationId xmlns="" xmlns:a16="http://schemas.microsoft.com/office/drawing/2014/main" id="{85744614-7E94-41AF-BFC0-9D6223E8F5C1}"/>
              </a:ext>
            </a:extLst>
          </p:cNvPr>
          <p:cNvCxnSpPr>
            <a:cxnSpLocks/>
          </p:cNvCxnSpPr>
          <p:nvPr/>
        </p:nvCxnSpPr>
        <p:spPr>
          <a:xfrm>
            <a:off x="6351599" y="4200994"/>
            <a:ext cx="34195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70 Conector recto">
            <a:extLst>
              <a:ext uri="{FF2B5EF4-FFF2-40B4-BE49-F238E27FC236}">
                <a16:creationId xmlns="" xmlns:a16="http://schemas.microsoft.com/office/drawing/2014/main" id="{2ED12137-FC76-462E-937A-5F4AC1FF7CCB}"/>
              </a:ext>
            </a:extLst>
          </p:cNvPr>
          <p:cNvCxnSpPr>
            <a:cxnSpLocks/>
          </p:cNvCxnSpPr>
          <p:nvPr/>
        </p:nvCxnSpPr>
        <p:spPr>
          <a:xfrm>
            <a:off x="6360262" y="4200995"/>
            <a:ext cx="0" cy="1865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70 Conector recto">
            <a:extLst>
              <a:ext uri="{FF2B5EF4-FFF2-40B4-BE49-F238E27FC236}">
                <a16:creationId xmlns="" xmlns:a16="http://schemas.microsoft.com/office/drawing/2014/main" id="{CD409FCD-DCD4-47CB-9813-C8B5FFF38F85}"/>
              </a:ext>
            </a:extLst>
          </p:cNvPr>
          <p:cNvCxnSpPr>
            <a:cxnSpLocks/>
          </p:cNvCxnSpPr>
          <p:nvPr/>
        </p:nvCxnSpPr>
        <p:spPr>
          <a:xfrm>
            <a:off x="8165456" y="4229283"/>
            <a:ext cx="0" cy="1865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30 Forma libre">
            <a:extLst>
              <a:ext uri="{FF2B5EF4-FFF2-40B4-BE49-F238E27FC236}">
                <a16:creationId xmlns="" xmlns:a16="http://schemas.microsoft.com/office/drawing/2014/main" id="{74E5A8CE-B57E-4AD0-8D53-0362319C33B4}"/>
              </a:ext>
            </a:extLst>
          </p:cNvPr>
          <p:cNvSpPr/>
          <p:nvPr/>
        </p:nvSpPr>
        <p:spPr>
          <a:xfrm>
            <a:off x="9027770" y="4808041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Movimientos y Servicio de Personal</a:t>
            </a:r>
          </a:p>
        </p:txBody>
      </p:sp>
      <p:sp>
        <p:nvSpPr>
          <p:cNvPr id="53" name="30 Forma libre">
            <a:extLst>
              <a:ext uri="{FF2B5EF4-FFF2-40B4-BE49-F238E27FC236}">
                <a16:creationId xmlns="" xmlns:a16="http://schemas.microsoft.com/office/drawing/2014/main" id="{B3E3AC3C-1A44-4D59-AE77-6AE84324FC49}"/>
              </a:ext>
            </a:extLst>
          </p:cNvPr>
          <p:cNvSpPr/>
          <p:nvPr/>
        </p:nvSpPr>
        <p:spPr>
          <a:xfrm>
            <a:off x="5660275" y="4402631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Movimientos de Personal de Nómina</a:t>
            </a:r>
          </a:p>
        </p:txBody>
      </p:sp>
      <p:sp>
        <p:nvSpPr>
          <p:cNvPr id="54" name="31 CuadroTexto">
            <a:extLst>
              <a:ext uri="{FF2B5EF4-FFF2-40B4-BE49-F238E27FC236}">
                <a16:creationId xmlns="" xmlns:a16="http://schemas.microsoft.com/office/drawing/2014/main" id="{7058C3E5-9B94-4AD9-92B4-7F4356CA99B8}"/>
              </a:ext>
            </a:extLst>
          </p:cNvPr>
          <p:cNvSpPr txBox="1"/>
          <p:nvPr/>
        </p:nvSpPr>
        <p:spPr>
          <a:xfrm>
            <a:off x="6776954" y="5219527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3520</a:t>
            </a:r>
          </a:p>
        </p:txBody>
      </p:sp>
      <p:sp>
        <p:nvSpPr>
          <p:cNvPr id="55" name="31 CuadroTexto">
            <a:extLst>
              <a:ext uri="{FF2B5EF4-FFF2-40B4-BE49-F238E27FC236}">
                <a16:creationId xmlns="" xmlns:a16="http://schemas.microsoft.com/office/drawing/2014/main" id="{2BDED7EF-B320-4F5D-A0B8-FABFEF2295FE}"/>
              </a:ext>
            </a:extLst>
          </p:cNvPr>
          <p:cNvSpPr txBox="1"/>
          <p:nvPr/>
        </p:nvSpPr>
        <p:spPr>
          <a:xfrm>
            <a:off x="5660275" y="522953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N11</a:t>
            </a:r>
          </a:p>
        </p:txBody>
      </p:sp>
      <p:sp>
        <p:nvSpPr>
          <p:cNvPr id="56" name="30 Forma libre">
            <a:extLst>
              <a:ext uri="{FF2B5EF4-FFF2-40B4-BE49-F238E27FC236}">
                <a16:creationId xmlns="" xmlns:a16="http://schemas.microsoft.com/office/drawing/2014/main" id="{9810122B-D540-439A-A649-6344526DCB59}"/>
              </a:ext>
            </a:extLst>
          </p:cNvPr>
          <p:cNvSpPr/>
          <p:nvPr/>
        </p:nvSpPr>
        <p:spPr>
          <a:xfrm>
            <a:off x="7372546" y="4415881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Integración y Control Presupuestal de Servicios Profesionales</a:t>
            </a:r>
          </a:p>
        </p:txBody>
      </p:sp>
      <p:sp>
        <p:nvSpPr>
          <p:cNvPr id="57" name="31 CuadroTexto">
            <a:extLst>
              <a:ext uri="{FF2B5EF4-FFF2-40B4-BE49-F238E27FC236}">
                <a16:creationId xmlns="" xmlns:a16="http://schemas.microsoft.com/office/drawing/2014/main" id="{8770DA96-4B5B-4A04-A852-0893DFD7B168}"/>
              </a:ext>
            </a:extLst>
          </p:cNvPr>
          <p:cNvSpPr txBox="1"/>
          <p:nvPr/>
        </p:nvSpPr>
        <p:spPr>
          <a:xfrm>
            <a:off x="7372546" y="522953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N11</a:t>
            </a:r>
          </a:p>
        </p:txBody>
      </p:sp>
      <p:sp>
        <p:nvSpPr>
          <p:cNvPr id="58" name="31 CuadroTexto">
            <a:extLst>
              <a:ext uri="{FF2B5EF4-FFF2-40B4-BE49-F238E27FC236}">
                <a16:creationId xmlns="" xmlns:a16="http://schemas.microsoft.com/office/drawing/2014/main" id="{2187E09B-5D6C-41C8-B6D6-401E629C0EE7}"/>
              </a:ext>
            </a:extLst>
          </p:cNvPr>
          <p:cNvSpPr txBox="1"/>
          <p:nvPr/>
        </p:nvSpPr>
        <p:spPr>
          <a:xfrm>
            <a:off x="8489225" y="522953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4746</a:t>
            </a:r>
          </a:p>
        </p:txBody>
      </p:sp>
      <p:cxnSp>
        <p:nvCxnSpPr>
          <p:cNvPr id="60" name="70 Conector recto">
            <a:extLst>
              <a:ext uri="{FF2B5EF4-FFF2-40B4-BE49-F238E27FC236}">
                <a16:creationId xmlns="" xmlns:a16="http://schemas.microsoft.com/office/drawing/2014/main" id="{9FCF736C-9B4A-47D5-8460-B068C78EEB13}"/>
              </a:ext>
            </a:extLst>
          </p:cNvPr>
          <p:cNvCxnSpPr>
            <a:cxnSpLocks/>
          </p:cNvCxnSpPr>
          <p:nvPr/>
        </p:nvCxnSpPr>
        <p:spPr>
          <a:xfrm>
            <a:off x="9771181" y="4200994"/>
            <a:ext cx="0" cy="6070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31 CuadroTexto">
            <a:extLst>
              <a:ext uri="{FF2B5EF4-FFF2-40B4-BE49-F238E27FC236}">
                <a16:creationId xmlns="" xmlns:a16="http://schemas.microsoft.com/office/drawing/2014/main" id="{3C90FA2E-8DD9-4235-9EB6-2D5A288C5B20}"/>
              </a:ext>
            </a:extLst>
          </p:cNvPr>
          <p:cNvSpPr txBox="1"/>
          <p:nvPr/>
        </p:nvSpPr>
        <p:spPr>
          <a:xfrm>
            <a:off x="9027770" y="5644055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O31</a:t>
            </a:r>
          </a:p>
        </p:txBody>
      </p:sp>
      <p:sp>
        <p:nvSpPr>
          <p:cNvPr id="74" name="31 CuadroTexto">
            <a:extLst>
              <a:ext uri="{FF2B5EF4-FFF2-40B4-BE49-F238E27FC236}">
                <a16:creationId xmlns="" xmlns:a16="http://schemas.microsoft.com/office/drawing/2014/main" id="{69209171-2BD7-4A94-BA12-616D96EB70E4}"/>
              </a:ext>
            </a:extLst>
          </p:cNvPr>
          <p:cNvSpPr txBox="1"/>
          <p:nvPr/>
        </p:nvSpPr>
        <p:spPr>
          <a:xfrm>
            <a:off x="10135526" y="5640113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5699</a:t>
            </a:r>
          </a:p>
        </p:txBody>
      </p:sp>
      <p:cxnSp>
        <p:nvCxnSpPr>
          <p:cNvPr id="75" name="70 Conector recto">
            <a:extLst>
              <a:ext uri="{FF2B5EF4-FFF2-40B4-BE49-F238E27FC236}">
                <a16:creationId xmlns="" xmlns:a16="http://schemas.microsoft.com/office/drawing/2014/main" id="{9E616971-FD4E-4FAD-A0F8-1E9DEFDDEAD2}"/>
              </a:ext>
            </a:extLst>
          </p:cNvPr>
          <p:cNvCxnSpPr>
            <a:cxnSpLocks/>
          </p:cNvCxnSpPr>
          <p:nvPr/>
        </p:nvCxnSpPr>
        <p:spPr>
          <a:xfrm>
            <a:off x="6636015" y="5420525"/>
            <a:ext cx="0" cy="6070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30 Forma libre">
            <a:extLst>
              <a:ext uri="{FF2B5EF4-FFF2-40B4-BE49-F238E27FC236}">
                <a16:creationId xmlns="" xmlns:a16="http://schemas.microsoft.com/office/drawing/2014/main" id="{073F3489-A9F7-4198-A123-E7B7B279B02A}"/>
              </a:ext>
            </a:extLst>
          </p:cNvPr>
          <p:cNvSpPr/>
          <p:nvPr/>
        </p:nvSpPr>
        <p:spPr>
          <a:xfrm>
            <a:off x="5935653" y="6015408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Nómina</a:t>
            </a:r>
          </a:p>
        </p:txBody>
      </p:sp>
      <p:sp>
        <p:nvSpPr>
          <p:cNvPr id="79" name="31 CuadroTexto">
            <a:extLst>
              <a:ext uri="{FF2B5EF4-FFF2-40B4-BE49-F238E27FC236}">
                <a16:creationId xmlns="" xmlns:a16="http://schemas.microsoft.com/office/drawing/2014/main" id="{266036F8-DA60-4CD5-8AE6-7998606DB7F2}"/>
              </a:ext>
            </a:extLst>
          </p:cNvPr>
          <p:cNvSpPr txBox="1"/>
          <p:nvPr/>
        </p:nvSpPr>
        <p:spPr>
          <a:xfrm>
            <a:off x="5940505" y="6858394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80" name="31 CuadroTexto">
            <a:extLst>
              <a:ext uri="{FF2B5EF4-FFF2-40B4-BE49-F238E27FC236}">
                <a16:creationId xmlns="" xmlns:a16="http://schemas.microsoft.com/office/drawing/2014/main" id="{753695AB-FF18-407F-B117-B2A0CE4B0244}"/>
              </a:ext>
            </a:extLst>
          </p:cNvPr>
          <p:cNvSpPr txBox="1"/>
          <p:nvPr/>
        </p:nvSpPr>
        <p:spPr>
          <a:xfrm>
            <a:off x="7052332" y="6869202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3629</a:t>
            </a:r>
          </a:p>
        </p:txBody>
      </p:sp>
      <p:cxnSp>
        <p:nvCxnSpPr>
          <p:cNvPr id="81" name="71 Conector recto">
            <a:extLst>
              <a:ext uri="{FF2B5EF4-FFF2-40B4-BE49-F238E27FC236}">
                <a16:creationId xmlns="" xmlns:a16="http://schemas.microsoft.com/office/drawing/2014/main" id="{51ADA2C9-0AD1-4DE7-A33A-238C9FB55DFC}"/>
              </a:ext>
            </a:extLst>
          </p:cNvPr>
          <p:cNvCxnSpPr>
            <a:cxnSpLocks/>
          </p:cNvCxnSpPr>
          <p:nvPr/>
        </p:nvCxnSpPr>
        <p:spPr>
          <a:xfrm>
            <a:off x="11156683" y="2696462"/>
            <a:ext cx="0" cy="33189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30 Forma libre">
            <a:extLst>
              <a:ext uri="{FF2B5EF4-FFF2-40B4-BE49-F238E27FC236}">
                <a16:creationId xmlns="" xmlns:a16="http://schemas.microsoft.com/office/drawing/2014/main" id="{DD019E31-84E6-4923-8C45-083882CB5DD1}"/>
              </a:ext>
            </a:extLst>
          </p:cNvPr>
          <p:cNvSpPr/>
          <p:nvPr/>
        </p:nvSpPr>
        <p:spPr>
          <a:xfrm>
            <a:off x="10325077" y="6016079"/>
            <a:ext cx="1585819" cy="10261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6" tIns="5186" rIns="5186" bIns="5186" numCol="1" spcCol="1891" anchor="ctr" anchorCtr="0">
            <a:noAutofit/>
          </a:bodyPr>
          <a:lstStyle/>
          <a:p>
            <a:pPr algn="ctr" defTabSz="36302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62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Prestaciones Sociales</a:t>
            </a:r>
          </a:p>
        </p:txBody>
      </p:sp>
      <p:sp>
        <p:nvSpPr>
          <p:cNvPr id="83" name="31 CuadroTexto">
            <a:extLst>
              <a:ext uri="{FF2B5EF4-FFF2-40B4-BE49-F238E27FC236}">
                <a16:creationId xmlns="" xmlns:a16="http://schemas.microsoft.com/office/drawing/2014/main" id="{88A93CCB-76DF-42E7-8E8A-2D06E66A221F}"/>
              </a:ext>
            </a:extLst>
          </p:cNvPr>
          <p:cNvSpPr txBox="1"/>
          <p:nvPr/>
        </p:nvSpPr>
        <p:spPr>
          <a:xfrm>
            <a:off x="10325077" y="6858394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O11</a:t>
            </a:r>
          </a:p>
        </p:txBody>
      </p:sp>
      <p:sp>
        <p:nvSpPr>
          <p:cNvPr id="84" name="31 CuadroTexto">
            <a:extLst>
              <a:ext uri="{FF2B5EF4-FFF2-40B4-BE49-F238E27FC236}">
                <a16:creationId xmlns="" xmlns:a16="http://schemas.microsoft.com/office/drawing/2014/main" id="{358DE1AC-AC66-4BA9-A1D2-0E662CF651D1}"/>
              </a:ext>
            </a:extLst>
          </p:cNvPr>
          <p:cNvSpPr txBox="1"/>
          <p:nvPr/>
        </p:nvSpPr>
        <p:spPr>
          <a:xfrm>
            <a:off x="11425844" y="6858394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5713</a:t>
            </a:r>
          </a:p>
        </p:txBody>
      </p:sp>
      <p:sp>
        <p:nvSpPr>
          <p:cNvPr id="85" name="31 CuadroTexto">
            <a:extLst>
              <a:ext uri="{FF2B5EF4-FFF2-40B4-BE49-F238E27FC236}">
                <a16:creationId xmlns="" xmlns:a16="http://schemas.microsoft.com/office/drawing/2014/main" id="{3B0761B3-F8C1-4A9A-B273-E0B0D6DBBBD7}"/>
              </a:ext>
            </a:extLst>
          </p:cNvPr>
          <p:cNvSpPr txBox="1"/>
          <p:nvPr/>
        </p:nvSpPr>
        <p:spPr>
          <a:xfrm>
            <a:off x="974698" y="6868613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/>
              <a:t>O21</a:t>
            </a:r>
          </a:p>
        </p:txBody>
      </p:sp>
      <p:sp>
        <p:nvSpPr>
          <p:cNvPr id="86" name="31 CuadroTexto">
            <a:extLst>
              <a:ext uri="{FF2B5EF4-FFF2-40B4-BE49-F238E27FC236}">
                <a16:creationId xmlns="" xmlns:a16="http://schemas.microsoft.com/office/drawing/2014/main" id="{6AC7AA52-1B4B-4E97-947C-A703F233C79C}"/>
              </a:ext>
            </a:extLst>
          </p:cNvPr>
          <p:cNvSpPr txBox="1"/>
          <p:nvPr/>
        </p:nvSpPr>
        <p:spPr>
          <a:xfrm>
            <a:off x="2124982" y="6872022"/>
            <a:ext cx="469140" cy="1831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48" tIns="8148" rIns="8148" bIns="8148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40" dirty="0" smtClean="0"/>
              <a:t>5621</a:t>
            </a:r>
            <a:endParaRPr lang="es-MX" sz="940" dirty="0"/>
          </a:p>
        </p:txBody>
      </p:sp>
    </p:spTree>
    <p:extLst>
      <p:ext uri="{BB962C8B-B14F-4D97-AF65-F5344CB8AC3E}">
        <p14:creationId xmlns:p14="http://schemas.microsoft.com/office/powerpoint/2010/main" val="123631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74 Forma libre"/>
          <p:cNvSpPr/>
          <p:nvPr/>
        </p:nvSpPr>
        <p:spPr>
          <a:xfrm>
            <a:off x="5476748" y="1420195"/>
            <a:ext cx="1922848" cy="11415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82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Evaluación e Informática 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5491265" y="2387911"/>
            <a:ext cx="581714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L11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6888470" y="2382817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3474</a:t>
            </a:r>
          </a:p>
        </p:txBody>
      </p:sp>
      <p:sp>
        <p:nvSpPr>
          <p:cNvPr id="82" name="81 Forma libre"/>
          <p:cNvSpPr/>
          <p:nvPr/>
        </p:nvSpPr>
        <p:spPr>
          <a:xfrm>
            <a:off x="8950706" y="3224066"/>
            <a:ext cx="1933974" cy="10199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82" b="1" dirty="0">
                <a:latin typeface="Arial" panose="020B0604020202020204" pitchFamily="34" charset="0"/>
                <a:cs typeface="Arial" panose="020B0604020202020204" pitchFamily="34" charset="0"/>
              </a:rPr>
              <a:t>Dirección de Desarrollo Tecnológico 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8975500" y="4069756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N31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10395850" y="4111917"/>
            <a:ext cx="498022" cy="21439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3530</a:t>
            </a:r>
          </a:p>
        </p:txBody>
      </p:sp>
      <p:cxnSp>
        <p:nvCxnSpPr>
          <p:cNvPr id="109" name="108 Conector recto"/>
          <p:cNvCxnSpPr>
            <a:cxnSpLocks/>
          </p:cNvCxnSpPr>
          <p:nvPr/>
        </p:nvCxnSpPr>
        <p:spPr>
          <a:xfrm>
            <a:off x="6441597" y="2569508"/>
            <a:ext cx="0" cy="4500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224213" y="451958"/>
            <a:ext cx="8121198" cy="453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35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Evaluación e Informática </a:t>
            </a:r>
          </a:p>
        </p:txBody>
      </p:sp>
      <p:grpSp>
        <p:nvGrpSpPr>
          <p:cNvPr id="41" name="131 Grupo">
            <a:extLst>
              <a:ext uri="{FF2B5EF4-FFF2-40B4-BE49-F238E27FC236}">
                <a16:creationId xmlns:a16="http://schemas.microsoft.com/office/drawing/2014/main" xmlns="" id="{91DFF30C-9328-4FDB-BE22-AE43A726D1A9}"/>
              </a:ext>
            </a:extLst>
          </p:cNvPr>
          <p:cNvGrpSpPr/>
          <p:nvPr/>
        </p:nvGrpSpPr>
        <p:grpSpPr>
          <a:xfrm>
            <a:off x="-1" y="0"/>
            <a:ext cx="12601575" cy="8461374"/>
            <a:chOff x="-3176" y="0"/>
            <a:chExt cx="15497539" cy="9001125"/>
          </a:xfrm>
        </p:grpSpPr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xmlns="" id="{7594D55B-A011-443D-91DD-3F48B898EE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6">
              <a:extLst>
                <a:ext uri="{FF2B5EF4-FFF2-40B4-BE49-F238E27FC236}">
                  <a16:creationId xmlns:a16="http://schemas.microsoft.com/office/drawing/2014/main" xmlns="" id="{5F6AEE7F-D2AD-4BA7-A240-ECDBBABF3B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:a16="http://schemas.microsoft.com/office/drawing/2014/main" xmlns="" id="{51DAAD0B-F721-4F35-900B-8912C5468B9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xmlns="" id="{51FADD20-BCAB-4DA8-80AC-EBD1AA4037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11">
              <a:extLst>
                <a:ext uri="{FF2B5EF4-FFF2-40B4-BE49-F238E27FC236}">
                  <a16:creationId xmlns:a16="http://schemas.microsoft.com/office/drawing/2014/main" xmlns="" id="{1BCDC8C5-4FE2-42C3-9133-0297EBE0BD8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8" name="108 Conector recto">
            <a:extLst>
              <a:ext uri="{FF2B5EF4-FFF2-40B4-BE49-F238E27FC236}">
                <a16:creationId xmlns:a16="http://schemas.microsoft.com/office/drawing/2014/main" xmlns="" id="{CBA4656C-3A7F-4665-B661-8EFBEF4FA1B3}"/>
              </a:ext>
            </a:extLst>
          </p:cNvPr>
          <p:cNvCxnSpPr>
            <a:cxnSpLocks/>
          </p:cNvCxnSpPr>
          <p:nvPr/>
        </p:nvCxnSpPr>
        <p:spPr>
          <a:xfrm flipV="1">
            <a:off x="2555661" y="2994908"/>
            <a:ext cx="7371223" cy="528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108 Conector recto">
            <a:extLst>
              <a:ext uri="{FF2B5EF4-FFF2-40B4-BE49-F238E27FC236}">
                <a16:creationId xmlns:a16="http://schemas.microsoft.com/office/drawing/2014/main" xmlns="" id="{F750B522-8479-4CFB-80AE-A4C37FEB407B}"/>
              </a:ext>
            </a:extLst>
          </p:cNvPr>
          <p:cNvCxnSpPr>
            <a:cxnSpLocks/>
          </p:cNvCxnSpPr>
          <p:nvPr/>
        </p:nvCxnSpPr>
        <p:spPr>
          <a:xfrm>
            <a:off x="2555661" y="3055781"/>
            <a:ext cx="0" cy="14580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108 Conector recto">
            <a:extLst>
              <a:ext uri="{FF2B5EF4-FFF2-40B4-BE49-F238E27FC236}">
                <a16:creationId xmlns:a16="http://schemas.microsoft.com/office/drawing/2014/main" xmlns="" id="{CE1D8769-BED2-4875-8717-C3B6E93756F4}"/>
              </a:ext>
            </a:extLst>
          </p:cNvPr>
          <p:cNvCxnSpPr>
            <a:cxnSpLocks/>
          </p:cNvCxnSpPr>
          <p:nvPr/>
        </p:nvCxnSpPr>
        <p:spPr>
          <a:xfrm flipH="1">
            <a:off x="4131723" y="3076201"/>
            <a:ext cx="15462" cy="29904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108 Conector recto">
            <a:extLst>
              <a:ext uri="{FF2B5EF4-FFF2-40B4-BE49-F238E27FC236}">
                <a16:creationId xmlns:a16="http://schemas.microsoft.com/office/drawing/2014/main" xmlns="" id="{DEB2C31A-6D43-49FF-AD0B-8412AD2DBDA7}"/>
              </a:ext>
            </a:extLst>
          </p:cNvPr>
          <p:cNvCxnSpPr>
            <a:cxnSpLocks/>
          </p:cNvCxnSpPr>
          <p:nvPr/>
        </p:nvCxnSpPr>
        <p:spPr>
          <a:xfrm>
            <a:off x="9926883" y="2977400"/>
            <a:ext cx="0" cy="2881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81 Forma libre">
            <a:extLst>
              <a:ext uri="{FF2B5EF4-FFF2-40B4-BE49-F238E27FC236}">
                <a16:creationId xmlns:a16="http://schemas.microsoft.com/office/drawing/2014/main" xmlns="" id="{2AC9CE4D-09AE-4F75-8B1F-9B1BA4395570}"/>
              </a:ext>
            </a:extLst>
          </p:cNvPr>
          <p:cNvSpPr/>
          <p:nvPr/>
        </p:nvSpPr>
        <p:spPr>
          <a:xfrm>
            <a:off x="1531255" y="4513879"/>
            <a:ext cx="1933975" cy="11176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Infraestructura y Comunicaciones</a:t>
            </a:r>
          </a:p>
        </p:txBody>
      </p:sp>
      <p:sp>
        <p:nvSpPr>
          <p:cNvPr id="31" name="82 CuadroTexto">
            <a:extLst>
              <a:ext uri="{FF2B5EF4-FFF2-40B4-BE49-F238E27FC236}">
                <a16:creationId xmlns:a16="http://schemas.microsoft.com/office/drawing/2014/main" xmlns="" id="{33DA292C-3EAB-4C29-84F9-2C8D96333236}"/>
              </a:ext>
            </a:extLst>
          </p:cNvPr>
          <p:cNvSpPr txBox="1"/>
          <p:nvPr/>
        </p:nvSpPr>
        <p:spPr>
          <a:xfrm>
            <a:off x="2907632" y="5432379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5750</a:t>
            </a:r>
          </a:p>
        </p:txBody>
      </p:sp>
      <p:sp>
        <p:nvSpPr>
          <p:cNvPr id="32" name="82 CuadroTexto">
            <a:extLst>
              <a:ext uri="{FF2B5EF4-FFF2-40B4-BE49-F238E27FC236}">
                <a16:creationId xmlns:a16="http://schemas.microsoft.com/office/drawing/2014/main" xmlns="" id="{67DB10D7-5941-4BC7-8591-B7182AC447C2}"/>
              </a:ext>
            </a:extLst>
          </p:cNvPr>
          <p:cNvSpPr txBox="1"/>
          <p:nvPr/>
        </p:nvSpPr>
        <p:spPr>
          <a:xfrm>
            <a:off x="1531254" y="5432379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34" name="81 Forma libre">
            <a:extLst>
              <a:ext uri="{FF2B5EF4-FFF2-40B4-BE49-F238E27FC236}">
                <a16:creationId xmlns:a16="http://schemas.microsoft.com/office/drawing/2014/main" xmlns="" id="{4A30CB26-1DF5-43FD-8A9C-906DB376BFA7}"/>
              </a:ext>
            </a:extLst>
          </p:cNvPr>
          <p:cNvSpPr/>
          <p:nvPr/>
        </p:nvSpPr>
        <p:spPr>
          <a:xfrm>
            <a:off x="3164736" y="6066651"/>
            <a:ext cx="1933975" cy="11176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Soporte Técnico y Telecomunicaciones</a:t>
            </a:r>
          </a:p>
        </p:txBody>
      </p:sp>
      <p:sp>
        <p:nvSpPr>
          <p:cNvPr id="35" name="82 CuadroTexto">
            <a:extLst>
              <a:ext uri="{FF2B5EF4-FFF2-40B4-BE49-F238E27FC236}">
                <a16:creationId xmlns:a16="http://schemas.microsoft.com/office/drawing/2014/main" xmlns="" id="{6F76CDA8-EACF-48E0-99FF-B40C3E11AA19}"/>
              </a:ext>
            </a:extLst>
          </p:cNvPr>
          <p:cNvSpPr txBox="1"/>
          <p:nvPr/>
        </p:nvSpPr>
        <p:spPr>
          <a:xfrm>
            <a:off x="3186201" y="7002729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36" name="82 CuadroTexto">
            <a:extLst>
              <a:ext uri="{FF2B5EF4-FFF2-40B4-BE49-F238E27FC236}">
                <a16:creationId xmlns:a16="http://schemas.microsoft.com/office/drawing/2014/main" xmlns="" id="{761E3297-A5D2-439A-9DFF-9DFBE5C37804}"/>
              </a:ext>
            </a:extLst>
          </p:cNvPr>
          <p:cNvSpPr txBox="1"/>
          <p:nvPr/>
        </p:nvSpPr>
        <p:spPr>
          <a:xfrm>
            <a:off x="4543458" y="6955166"/>
            <a:ext cx="538400" cy="21146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5703</a:t>
            </a:r>
          </a:p>
        </p:txBody>
      </p:sp>
      <p:cxnSp>
        <p:nvCxnSpPr>
          <p:cNvPr id="40" name="108 Conector recto">
            <a:extLst>
              <a:ext uri="{FF2B5EF4-FFF2-40B4-BE49-F238E27FC236}">
                <a16:creationId xmlns:a16="http://schemas.microsoft.com/office/drawing/2014/main" xmlns="" id="{541CF232-3FE3-48EC-9A94-4F4F33D8F7D6}"/>
              </a:ext>
            </a:extLst>
          </p:cNvPr>
          <p:cNvCxnSpPr>
            <a:cxnSpLocks/>
          </p:cNvCxnSpPr>
          <p:nvPr/>
        </p:nvCxnSpPr>
        <p:spPr>
          <a:xfrm>
            <a:off x="9945273" y="4245820"/>
            <a:ext cx="0" cy="1609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81 Forma libre">
            <a:extLst>
              <a:ext uri="{FF2B5EF4-FFF2-40B4-BE49-F238E27FC236}">
                <a16:creationId xmlns:a16="http://schemas.microsoft.com/office/drawing/2014/main" xmlns="" id="{7C5D8CCC-5570-45B2-99AF-9B24E6260215}"/>
              </a:ext>
            </a:extLst>
          </p:cNvPr>
          <p:cNvSpPr/>
          <p:nvPr/>
        </p:nvSpPr>
        <p:spPr>
          <a:xfrm>
            <a:off x="9934319" y="4507543"/>
            <a:ext cx="1933975" cy="11176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Sistemas de Información institucional</a:t>
            </a:r>
          </a:p>
        </p:txBody>
      </p:sp>
      <p:sp>
        <p:nvSpPr>
          <p:cNvPr id="49" name="82 CuadroTexto">
            <a:extLst>
              <a:ext uri="{FF2B5EF4-FFF2-40B4-BE49-F238E27FC236}">
                <a16:creationId xmlns:a16="http://schemas.microsoft.com/office/drawing/2014/main" xmlns="" id="{34B3AAA1-A41C-4E09-BC3D-320E696884B7}"/>
              </a:ext>
            </a:extLst>
          </p:cNvPr>
          <p:cNvSpPr txBox="1"/>
          <p:nvPr/>
        </p:nvSpPr>
        <p:spPr>
          <a:xfrm>
            <a:off x="9945274" y="5432379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50" name="82 CuadroTexto">
            <a:extLst>
              <a:ext uri="{FF2B5EF4-FFF2-40B4-BE49-F238E27FC236}">
                <a16:creationId xmlns:a16="http://schemas.microsoft.com/office/drawing/2014/main" xmlns="" id="{C0B4ECBF-44EF-4911-B8F6-9E8D2B654993}"/>
              </a:ext>
            </a:extLst>
          </p:cNvPr>
          <p:cNvSpPr txBox="1"/>
          <p:nvPr/>
        </p:nvSpPr>
        <p:spPr>
          <a:xfrm>
            <a:off x="11358244" y="5401291"/>
            <a:ext cx="510049" cy="2168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5749</a:t>
            </a:r>
          </a:p>
        </p:txBody>
      </p:sp>
      <p:cxnSp>
        <p:nvCxnSpPr>
          <p:cNvPr id="52" name="108 Conector recto">
            <a:extLst>
              <a:ext uri="{FF2B5EF4-FFF2-40B4-BE49-F238E27FC236}">
                <a16:creationId xmlns:a16="http://schemas.microsoft.com/office/drawing/2014/main" xmlns="" id="{976031CA-99D3-4113-A627-57FF103B8022}"/>
              </a:ext>
            </a:extLst>
          </p:cNvPr>
          <p:cNvCxnSpPr>
            <a:cxnSpLocks/>
          </p:cNvCxnSpPr>
          <p:nvPr/>
        </p:nvCxnSpPr>
        <p:spPr>
          <a:xfrm flipV="1">
            <a:off x="6441597" y="4406804"/>
            <a:ext cx="4556774" cy="134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108 Conector recto">
            <a:extLst>
              <a:ext uri="{FF2B5EF4-FFF2-40B4-BE49-F238E27FC236}">
                <a16:creationId xmlns:a16="http://schemas.microsoft.com/office/drawing/2014/main" xmlns="" id="{F827E8DE-9FB1-4B1E-909B-7BD16C13880F}"/>
              </a:ext>
            </a:extLst>
          </p:cNvPr>
          <p:cNvCxnSpPr>
            <a:cxnSpLocks/>
          </p:cNvCxnSpPr>
          <p:nvPr/>
        </p:nvCxnSpPr>
        <p:spPr>
          <a:xfrm>
            <a:off x="10998371" y="4406804"/>
            <a:ext cx="0" cy="1007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108 Conector recto">
            <a:extLst>
              <a:ext uri="{FF2B5EF4-FFF2-40B4-BE49-F238E27FC236}">
                <a16:creationId xmlns:a16="http://schemas.microsoft.com/office/drawing/2014/main" xmlns="" id="{E433D14E-945D-4175-A4B7-A7C2605554FB}"/>
              </a:ext>
            </a:extLst>
          </p:cNvPr>
          <p:cNvCxnSpPr>
            <a:cxnSpLocks/>
          </p:cNvCxnSpPr>
          <p:nvPr/>
        </p:nvCxnSpPr>
        <p:spPr>
          <a:xfrm flipH="1">
            <a:off x="6438172" y="4406803"/>
            <a:ext cx="3426" cy="16927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108 Conector recto">
            <a:extLst>
              <a:ext uri="{FF2B5EF4-FFF2-40B4-BE49-F238E27FC236}">
                <a16:creationId xmlns:a16="http://schemas.microsoft.com/office/drawing/2014/main" xmlns="" id="{9619C1FB-FCB5-41F8-B587-FE130AC76BCC}"/>
              </a:ext>
            </a:extLst>
          </p:cNvPr>
          <p:cNvCxnSpPr>
            <a:cxnSpLocks/>
          </p:cNvCxnSpPr>
          <p:nvPr/>
        </p:nvCxnSpPr>
        <p:spPr>
          <a:xfrm>
            <a:off x="8600459" y="4420300"/>
            <a:ext cx="0" cy="16463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81 Forma libre">
            <a:extLst>
              <a:ext uri="{FF2B5EF4-FFF2-40B4-BE49-F238E27FC236}">
                <a16:creationId xmlns:a16="http://schemas.microsoft.com/office/drawing/2014/main" xmlns="" id="{278F51B6-5985-47EF-8A6B-A4D04C8BB30A}"/>
              </a:ext>
            </a:extLst>
          </p:cNvPr>
          <p:cNvSpPr/>
          <p:nvPr/>
        </p:nvSpPr>
        <p:spPr>
          <a:xfrm>
            <a:off x="5452516" y="6099543"/>
            <a:ext cx="1933975" cy="11176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Sistemas Administrativos e Información</a:t>
            </a:r>
          </a:p>
        </p:txBody>
      </p:sp>
      <p:sp>
        <p:nvSpPr>
          <p:cNvPr id="68" name="81 Forma libre">
            <a:extLst>
              <a:ext uri="{FF2B5EF4-FFF2-40B4-BE49-F238E27FC236}">
                <a16:creationId xmlns:a16="http://schemas.microsoft.com/office/drawing/2014/main" xmlns="" id="{8C253AFA-423D-4C3B-A3B7-DB33E442866B}"/>
              </a:ext>
            </a:extLst>
          </p:cNvPr>
          <p:cNvSpPr/>
          <p:nvPr/>
        </p:nvSpPr>
        <p:spPr>
          <a:xfrm>
            <a:off x="7633471" y="6099543"/>
            <a:ext cx="1933975" cy="111767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Sistemas y </a:t>
            </a:r>
            <a:r>
              <a:rPr lang="es-MX" sz="1175" b="1" dirty="0" err="1"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endParaRPr lang="es-MX" sz="117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82 CuadroTexto">
            <a:extLst>
              <a:ext uri="{FF2B5EF4-FFF2-40B4-BE49-F238E27FC236}">
                <a16:creationId xmlns:a16="http://schemas.microsoft.com/office/drawing/2014/main" xmlns="" id="{61913A40-5329-4F53-8C85-9C71ACFFA10D}"/>
              </a:ext>
            </a:extLst>
          </p:cNvPr>
          <p:cNvSpPr txBox="1"/>
          <p:nvPr/>
        </p:nvSpPr>
        <p:spPr>
          <a:xfrm>
            <a:off x="9029045" y="7002728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5702</a:t>
            </a:r>
          </a:p>
        </p:txBody>
      </p:sp>
      <p:sp>
        <p:nvSpPr>
          <p:cNvPr id="72" name="82 CuadroTexto">
            <a:extLst>
              <a:ext uri="{FF2B5EF4-FFF2-40B4-BE49-F238E27FC236}">
                <a16:creationId xmlns:a16="http://schemas.microsoft.com/office/drawing/2014/main" xmlns="" id="{ADBB0E69-B535-4C11-864B-6E608C1331FC}"/>
              </a:ext>
            </a:extLst>
          </p:cNvPr>
          <p:cNvSpPr txBox="1"/>
          <p:nvPr/>
        </p:nvSpPr>
        <p:spPr>
          <a:xfrm>
            <a:off x="6836697" y="7014391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5694</a:t>
            </a:r>
          </a:p>
        </p:txBody>
      </p:sp>
      <p:sp>
        <p:nvSpPr>
          <p:cNvPr id="73" name="82 CuadroTexto">
            <a:extLst>
              <a:ext uri="{FF2B5EF4-FFF2-40B4-BE49-F238E27FC236}">
                <a16:creationId xmlns:a16="http://schemas.microsoft.com/office/drawing/2014/main" xmlns="" id="{27E11C26-31C5-42AB-9065-4CF0DF58D3E9}"/>
              </a:ext>
            </a:extLst>
          </p:cNvPr>
          <p:cNvSpPr txBox="1"/>
          <p:nvPr/>
        </p:nvSpPr>
        <p:spPr>
          <a:xfrm>
            <a:off x="7633471" y="7014390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74" name="82 CuadroTexto">
            <a:extLst>
              <a:ext uri="{FF2B5EF4-FFF2-40B4-BE49-F238E27FC236}">
                <a16:creationId xmlns:a16="http://schemas.microsoft.com/office/drawing/2014/main" xmlns="" id="{ABB37237-2613-4A0D-8C64-4CFC2B16D00D}"/>
              </a:ext>
            </a:extLst>
          </p:cNvPr>
          <p:cNvSpPr txBox="1"/>
          <p:nvPr/>
        </p:nvSpPr>
        <p:spPr>
          <a:xfrm>
            <a:off x="5465321" y="7002729"/>
            <a:ext cx="538400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3506316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204 Forma libre"/>
          <p:cNvSpPr/>
          <p:nvPr/>
        </p:nvSpPr>
        <p:spPr>
          <a:xfrm>
            <a:off x="4136497" y="4270238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Operación Financiera</a:t>
            </a:r>
          </a:p>
        </p:txBody>
      </p:sp>
      <p:sp>
        <p:nvSpPr>
          <p:cNvPr id="209" name="208 Forma libre"/>
          <p:cNvSpPr/>
          <p:nvPr/>
        </p:nvSpPr>
        <p:spPr>
          <a:xfrm>
            <a:off x="4882299" y="1343438"/>
            <a:ext cx="1681213" cy="105345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Administración</a:t>
            </a:r>
          </a:p>
        </p:txBody>
      </p:sp>
      <p:sp>
        <p:nvSpPr>
          <p:cNvPr id="210" name="209 CuadroTexto"/>
          <p:cNvSpPr txBox="1"/>
          <p:nvPr/>
        </p:nvSpPr>
        <p:spPr>
          <a:xfrm>
            <a:off x="4901966" y="2260109"/>
            <a:ext cx="432013" cy="1316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L11</a:t>
            </a:r>
          </a:p>
        </p:txBody>
      </p:sp>
      <p:sp>
        <p:nvSpPr>
          <p:cNvPr id="211" name="210 CuadroTexto"/>
          <p:cNvSpPr txBox="1"/>
          <p:nvPr/>
        </p:nvSpPr>
        <p:spPr>
          <a:xfrm>
            <a:off x="6150823" y="2260109"/>
            <a:ext cx="410668" cy="1316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3473</a:t>
            </a:r>
          </a:p>
        </p:txBody>
      </p:sp>
      <p:cxnSp>
        <p:nvCxnSpPr>
          <p:cNvPr id="215" name="214 Conector recto"/>
          <p:cNvCxnSpPr>
            <a:cxnSpLocks/>
          </p:cNvCxnSpPr>
          <p:nvPr/>
        </p:nvCxnSpPr>
        <p:spPr>
          <a:xfrm>
            <a:off x="5693251" y="2396891"/>
            <a:ext cx="0" cy="377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444470" y="463365"/>
            <a:ext cx="6175152" cy="427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17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Administración</a:t>
            </a:r>
          </a:p>
        </p:txBody>
      </p:sp>
      <p:grpSp>
        <p:nvGrpSpPr>
          <p:cNvPr id="46" name="131 Grupo">
            <a:extLst>
              <a:ext uri="{FF2B5EF4-FFF2-40B4-BE49-F238E27FC236}">
                <a16:creationId xmlns="" xmlns:a16="http://schemas.microsoft.com/office/drawing/2014/main" id="{C31BD560-8737-4E7E-BEC4-1685249EA505}"/>
              </a:ext>
            </a:extLst>
          </p:cNvPr>
          <p:cNvGrpSpPr/>
          <p:nvPr/>
        </p:nvGrpSpPr>
        <p:grpSpPr>
          <a:xfrm>
            <a:off x="0" y="30162"/>
            <a:ext cx="12601575" cy="840105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E021DE3A-8F16-4C9F-89D1-C8384FF09B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1DF4584D-C992-4F7A-AB85-6533DF5321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10436B7E-190C-4E26-BE43-4E9B4D2D89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7CABF172-1457-4853-8B2C-19A4F912F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911B5BB9-D01D-4C63-9D6C-7D9F996517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204 Forma libre">
            <a:extLst>
              <a:ext uri="{FF2B5EF4-FFF2-40B4-BE49-F238E27FC236}">
                <a16:creationId xmlns="" xmlns:a16="http://schemas.microsoft.com/office/drawing/2014/main" id="{672EF4FD-BBF5-4F5A-ADAF-D0175EA41AAC}"/>
              </a:ext>
            </a:extLst>
          </p:cNvPr>
          <p:cNvSpPr/>
          <p:nvPr/>
        </p:nvSpPr>
        <p:spPr>
          <a:xfrm>
            <a:off x="4860661" y="2724850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Dirección de Programación y Presupuesto</a:t>
            </a:r>
          </a:p>
        </p:txBody>
      </p:sp>
      <p:sp>
        <p:nvSpPr>
          <p:cNvPr id="21" name="206 CuadroTexto">
            <a:extLst>
              <a:ext uri="{FF2B5EF4-FFF2-40B4-BE49-F238E27FC236}">
                <a16:creationId xmlns="" xmlns:a16="http://schemas.microsoft.com/office/drawing/2014/main" id="{7E666CF1-1711-474A-94D9-CE0C1E333BF8}"/>
              </a:ext>
            </a:extLst>
          </p:cNvPr>
          <p:cNvSpPr txBox="1"/>
          <p:nvPr/>
        </p:nvSpPr>
        <p:spPr>
          <a:xfrm>
            <a:off x="6156738" y="3629550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3515</a:t>
            </a:r>
          </a:p>
        </p:txBody>
      </p:sp>
      <p:sp>
        <p:nvSpPr>
          <p:cNvPr id="22" name="205 CuadroTexto">
            <a:extLst>
              <a:ext uri="{FF2B5EF4-FFF2-40B4-BE49-F238E27FC236}">
                <a16:creationId xmlns="" xmlns:a16="http://schemas.microsoft.com/office/drawing/2014/main" id="{EF2379D6-CA57-469E-B01B-98CA24428E02}"/>
              </a:ext>
            </a:extLst>
          </p:cNvPr>
          <p:cNvSpPr txBox="1"/>
          <p:nvPr/>
        </p:nvSpPr>
        <p:spPr>
          <a:xfrm>
            <a:off x="4866654" y="3633841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M11</a:t>
            </a:r>
          </a:p>
        </p:txBody>
      </p:sp>
      <p:sp>
        <p:nvSpPr>
          <p:cNvPr id="23" name="204 Forma libre">
            <a:extLst>
              <a:ext uri="{FF2B5EF4-FFF2-40B4-BE49-F238E27FC236}">
                <a16:creationId xmlns="" xmlns:a16="http://schemas.microsoft.com/office/drawing/2014/main" id="{26CBFB50-9933-4BE6-A242-3EF885514E25}"/>
              </a:ext>
            </a:extLst>
          </p:cNvPr>
          <p:cNvSpPr/>
          <p:nvPr/>
        </p:nvSpPr>
        <p:spPr>
          <a:xfrm>
            <a:off x="1948921" y="4270238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Operación Presupuestal</a:t>
            </a:r>
          </a:p>
        </p:txBody>
      </p:sp>
      <p:sp>
        <p:nvSpPr>
          <p:cNvPr id="24" name="204 Forma libre">
            <a:extLst>
              <a:ext uri="{FF2B5EF4-FFF2-40B4-BE49-F238E27FC236}">
                <a16:creationId xmlns="" xmlns:a16="http://schemas.microsoft.com/office/drawing/2014/main" id="{17BE9846-F7BB-436A-9ACD-C8B05941623B}"/>
              </a:ext>
            </a:extLst>
          </p:cNvPr>
          <p:cNvSpPr/>
          <p:nvPr/>
        </p:nvSpPr>
        <p:spPr>
          <a:xfrm>
            <a:off x="6073653" y="4782383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Viáticos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="" xmlns:a16="http://schemas.microsoft.com/office/drawing/2014/main" id="{91E455C3-CD93-42DB-86CC-91563559175D}"/>
              </a:ext>
            </a:extLst>
          </p:cNvPr>
          <p:cNvCxnSpPr>
            <a:cxnSpLocks/>
          </p:cNvCxnSpPr>
          <p:nvPr/>
        </p:nvCxnSpPr>
        <p:spPr>
          <a:xfrm>
            <a:off x="2862808" y="4017255"/>
            <a:ext cx="7668500" cy="212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214 Conector recto">
            <a:extLst>
              <a:ext uri="{FF2B5EF4-FFF2-40B4-BE49-F238E27FC236}">
                <a16:creationId xmlns="" xmlns:a16="http://schemas.microsoft.com/office/drawing/2014/main" id="{08A5A317-8548-49D4-8559-D915B8C9B5E1}"/>
              </a:ext>
            </a:extLst>
          </p:cNvPr>
          <p:cNvCxnSpPr>
            <a:cxnSpLocks/>
          </p:cNvCxnSpPr>
          <p:nvPr/>
        </p:nvCxnSpPr>
        <p:spPr>
          <a:xfrm>
            <a:off x="5722905" y="3761210"/>
            <a:ext cx="0" cy="2719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214 Conector recto">
            <a:extLst>
              <a:ext uri="{FF2B5EF4-FFF2-40B4-BE49-F238E27FC236}">
                <a16:creationId xmlns="" xmlns:a16="http://schemas.microsoft.com/office/drawing/2014/main" id="{2C32EC51-F359-49CB-B4E9-E2C5AE1565B2}"/>
              </a:ext>
            </a:extLst>
          </p:cNvPr>
          <p:cNvCxnSpPr>
            <a:cxnSpLocks/>
          </p:cNvCxnSpPr>
          <p:nvPr/>
        </p:nvCxnSpPr>
        <p:spPr>
          <a:xfrm>
            <a:off x="5021904" y="4017256"/>
            <a:ext cx="0" cy="2719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214 Conector recto">
            <a:extLst>
              <a:ext uri="{FF2B5EF4-FFF2-40B4-BE49-F238E27FC236}">
                <a16:creationId xmlns="" xmlns:a16="http://schemas.microsoft.com/office/drawing/2014/main" id="{A3F9EB69-EEA4-43AF-94BF-4D626551142F}"/>
              </a:ext>
            </a:extLst>
          </p:cNvPr>
          <p:cNvCxnSpPr>
            <a:cxnSpLocks/>
          </p:cNvCxnSpPr>
          <p:nvPr/>
        </p:nvCxnSpPr>
        <p:spPr>
          <a:xfrm>
            <a:off x="2862808" y="4033208"/>
            <a:ext cx="0" cy="2719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205 CuadroTexto">
            <a:extLst>
              <a:ext uri="{FF2B5EF4-FFF2-40B4-BE49-F238E27FC236}">
                <a16:creationId xmlns="" xmlns:a16="http://schemas.microsoft.com/office/drawing/2014/main" id="{33073C79-09DE-4B86-B122-16D0C200D807}"/>
              </a:ext>
            </a:extLst>
          </p:cNvPr>
          <p:cNvSpPr txBox="1"/>
          <p:nvPr/>
        </p:nvSpPr>
        <p:spPr>
          <a:xfrm>
            <a:off x="3286485" y="5171257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3519</a:t>
            </a:r>
          </a:p>
        </p:txBody>
      </p:sp>
      <p:sp>
        <p:nvSpPr>
          <p:cNvPr id="34" name="205 CuadroTexto">
            <a:extLst>
              <a:ext uri="{FF2B5EF4-FFF2-40B4-BE49-F238E27FC236}">
                <a16:creationId xmlns="" xmlns:a16="http://schemas.microsoft.com/office/drawing/2014/main" id="{BA038509-3396-40F1-9979-FC949A091C24}"/>
              </a:ext>
            </a:extLst>
          </p:cNvPr>
          <p:cNvSpPr txBox="1"/>
          <p:nvPr/>
        </p:nvSpPr>
        <p:spPr>
          <a:xfrm>
            <a:off x="1948921" y="5168804"/>
            <a:ext cx="310502" cy="15488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N11</a:t>
            </a:r>
          </a:p>
        </p:txBody>
      </p:sp>
      <p:sp>
        <p:nvSpPr>
          <p:cNvPr id="35" name="205 CuadroTexto">
            <a:extLst>
              <a:ext uri="{FF2B5EF4-FFF2-40B4-BE49-F238E27FC236}">
                <a16:creationId xmlns="" xmlns:a16="http://schemas.microsoft.com/office/drawing/2014/main" id="{EACB1167-72BE-49C6-BF65-88E56861418A}"/>
              </a:ext>
            </a:extLst>
          </p:cNvPr>
          <p:cNvSpPr txBox="1"/>
          <p:nvPr/>
        </p:nvSpPr>
        <p:spPr>
          <a:xfrm>
            <a:off x="4133178" y="5145392"/>
            <a:ext cx="310502" cy="15488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N11</a:t>
            </a:r>
          </a:p>
        </p:txBody>
      </p:sp>
      <p:sp>
        <p:nvSpPr>
          <p:cNvPr id="36" name="205 CuadroTexto">
            <a:extLst>
              <a:ext uri="{FF2B5EF4-FFF2-40B4-BE49-F238E27FC236}">
                <a16:creationId xmlns="" xmlns:a16="http://schemas.microsoft.com/office/drawing/2014/main" id="{8A6538FB-59E5-42F1-8D3F-E4BE9B6FE28C}"/>
              </a:ext>
            </a:extLst>
          </p:cNvPr>
          <p:cNvSpPr txBox="1"/>
          <p:nvPr/>
        </p:nvSpPr>
        <p:spPr>
          <a:xfrm>
            <a:off x="5481833" y="5139498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3522</a:t>
            </a:r>
          </a:p>
        </p:txBody>
      </p:sp>
      <p:cxnSp>
        <p:nvCxnSpPr>
          <p:cNvPr id="37" name="214 Conector recto">
            <a:extLst>
              <a:ext uri="{FF2B5EF4-FFF2-40B4-BE49-F238E27FC236}">
                <a16:creationId xmlns="" xmlns:a16="http://schemas.microsoft.com/office/drawing/2014/main" id="{D1FC3B4B-0968-4C98-AF59-0E1427ABE729}"/>
              </a:ext>
            </a:extLst>
          </p:cNvPr>
          <p:cNvCxnSpPr>
            <a:cxnSpLocks/>
          </p:cNvCxnSpPr>
          <p:nvPr/>
        </p:nvCxnSpPr>
        <p:spPr>
          <a:xfrm>
            <a:off x="4971586" y="5323690"/>
            <a:ext cx="0" cy="7089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214 Conector recto">
            <a:extLst>
              <a:ext uri="{FF2B5EF4-FFF2-40B4-BE49-F238E27FC236}">
                <a16:creationId xmlns="" xmlns:a16="http://schemas.microsoft.com/office/drawing/2014/main" id="{ECDDE280-846E-4A8E-BF4E-C8868B80A6B7}"/>
              </a:ext>
            </a:extLst>
          </p:cNvPr>
          <p:cNvCxnSpPr>
            <a:cxnSpLocks/>
          </p:cNvCxnSpPr>
          <p:nvPr/>
        </p:nvCxnSpPr>
        <p:spPr>
          <a:xfrm>
            <a:off x="2818539" y="5358337"/>
            <a:ext cx="0" cy="7089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204 Forma libre">
            <a:extLst>
              <a:ext uri="{FF2B5EF4-FFF2-40B4-BE49-F238E27FC236}">
                <a16:creationId xmlns="" xmlns:a16="http://schemas.microsoft.com/office/drawing/2014/main" id="{A1CF6268-3611-41B4-971C-27348C8B9438}"/>
              </a:ext>
            </a:extLst>
          </p:cNvPr>
          <p:cNvSpPr/>
          <p:nvPr/>
        </p:nvSpPr>
        <p:spPr>
          <a:xfrm>
            <a:off x="2030218" y="6052742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Programación</a:t>
            </a:r>
          </a:p>
        </p:txBody>
      </p:sp>
      <p:sp>
        <p:nvSpPr>
          <p:cNvPr id="40" name="204 Forma libre">
            <a:extLst>
              <a:ext uri="{FF2B5EF4-FFF2-40B4-BE49-F238E27FC236}">
                <a16:creationId xmlns="" xmlns:a16="http://schemas.microsoft.com/office/drawing/2014/main" id="{D8287089-E497-4CB6-9CDF-53565982175D}"/>
              </a:ext>
            </a:extLst>
          </p:cNvPr>
          <p:cNvSpPr/>
          <p:nvPr/>
        </p:nvSpPr>
        <p:spPr>
          <a:xfrm>
            <a:off x="4136496" y="6032590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Viáticos y Pasajes </a:t>
            </a:r>
          </a:p>
        </p:txBody>
      </p:sp>
      <p:sp>
        <p:nvSpPr>
          <p:cNvPr id="43" name="205 CuadroTexto">
            <a:extLst>
              <a:ext uri="{FF2B5EF4-FFF2-40B4-BE49-F238E27FC236}">
                <a16:creationId xmlns="" xmlns:a16="http://schemas.microsoft.com/office/drawing/2014/main" id="{7124373A-BBAB-4997-A182-4305C1DD030A}"/>
              </a:ext>
            </a:extLst>
          </p:cNvPr>
          <p:cNvSpPr txBox="1"/>
          <p:nvPr/>
        </p:nvSpPr>
        <p:spPr>
          <a:xfrm>
            <a:off x="2066272" y="6914720"/>
            <a:ext cx="310502" cy="15488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44" name="205 CuadroTexto">
            <a:extLst>
              <a:ext uri="{FF2B5EF4-FFF2-40B4-BE49-F238E27FC236}">
                <a16:creationId xmlns="" xmlns:a16="http://schemas.microsoft.com/office/drawing/2014/main" id="{DD261601-4E14-4880-9B45-7F316D0918C0}"/>
              </a:ext>
            </a:extLst>
          </p:cNvPr>
          <p:cNvSpPr txBox="1"/>
          <p:nvPr/>
        </p:nvSpPr>
        <p:spPr>
          <a:xfrm>
            <a:off x="3382230" y="6940872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3570</a:t>
            </a:r>
          </a:p>
        </p:txBody>
      </p:sp>
      <p:sp>
        <p:nvSpPr>
          <p:cNvPr id="45" name="205 CuadroTexto">
            <a:extLst>
              <a:ext uri="{FF2B5EF4-FFF2-40B4-BE49-F238E27FC236}">
                <a16:creationId xmlns="" xmlns:a16="http://schemas.microsoft.com/office/drawing/2014/main" id="{E6CA1076-1765-4022-801D-4637BDD450C3}"/>
              </a:ext>
            </a:extLst>
          </p:cNvPr>
          <p:cNvSpPr txBox="1"/>
          <p:nvPr/>
        </p:nvSpPr>
        <p:spPr>
          <a:xfrm>
            <a:off x="4158252" y="6914720"/>
            <a:ext cx="310502" cy="15488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52" name="205 CuadroTexto">
            <a:extLst>
              <a:ext uri="{FF2B5EF4-FFF2-40B4-BE49-F238E27FC236}">
                <a16:creationId xmlns="" xmlns:a16="http://schemas.microsoft.com/office/drawing/2014/main" id="{CD10B057-E467-433F-9CE2-DB3D3E33BE4E}"/>
              </a:ext>
            </a:extLst>
          </p:cNvPr>
          <p:cNvSpPr txBox="1"/>
          <p:nvPr/>
        </p:nvSpPr>
        <p:spPr>
          <a:xfrm>
            <a:off x="5472292" y="6928315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3571</a:t>
            </a:r>
          </a:p>
        </p:txBody>
      </p:sp>
      <p:cxnSp>
        <p:nvCxnSpPr>
          <p:cNvPr id="53" name="214 Conector recto">
            <a:extLst>
              <a:ext uri="{FF2B5EF4-FFF2-40B4-BE49-F238E27FC236}">
                <a16:creationId xmlns="" xmlns:a16="http://schemas.microsoft.com/office/drawing/2014/main" id="{C8B4DC53-9FF7-47A6-AF50-B2461038CED5}"/>
              </a:ext>
            </a:extLst>
          </p:cNvPr>
          <p:cNvCxnSpPr>
            <a:cxnSpLocks/>
          </p:cNvCxnSpPr>
          <p:nvPr/>
        </p:nvCxnSpPr>
        <p:spPr>
          <a:xfrm>
            <a:off x="6889371" y="4017256"/>
            <a:ext cx="0" cy="7762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205 CuadroTexto">
            <a:extLst>
              <a:ext uri="{FF2B5EF4-FFF2-40B4-BE49-F238E27FC236}">
                <a16:creationId xmlns="" xmlns:a16="http://schemas.microsoft.com/office/drawing/2014/main" id="{F7BFC7BF-A96C-4B86-B5D3-40C22F752FEB}"/>
              </a:ext>
            </a:extLst>
          </p:cNvPr>
          <p:cNvSpPr txBox="1"/>
          <p:nvPr/>
        </p:nvSpPr>
        <p:spPr>
          <a:xfrm>
            <a:off x="6083829" y="5678139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56" name="205 CuadroTexto">
            <a:extLst>
              <a:ext uri="{FF2B5EF4-FFF2-40B4-BE49-F238E27FC236}">
                <a16:creationId xmlns="" xmlns:a16="http://schemas.microsoft.com/office/drawing/2014/main" id="{3B6B0974-84B0-4364-98B5-2C21FCF0D89C}"/>
              </a:ext>
            </a:extLst>
          </p:cNvPr>
          <p:cNvSpPr txBox="1"/>
          <p:nvPr/>
        </p:nvSpPr>
        <p:spPr>
          <a:xfrm>
            <a:off x="7404287" y="5693506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5756</a:t>
            </a:r>
          </a:p>
        </p:txBody>
      </p:sp>
      <p:cxnSp>
        <p:nvCxnSpPr>
          <p:cNvPr id="57" name="214 Conector recto">
            <a:extLst>
              <a:ext uri="{FF2B5EF4-FFF2-40B4-BE49-F238E27FC236}">
                <a16:creationId xmlns="" xmlns:a16="http://schemas.microsoft.com/office/drawing/2014/main" id="{A670C3D6-62DD-46B9-835D-E1AC787EF45D}"/>
              </a:ext>
            </a:extLst>
          </p:cNvPr>
          <p:cNvCxnSpPr>
            <a:cxnSpLocks/>
          </p:cNvCxnSpPr>
          <p:nvPr/>
        </p:nvCxnSpPr>
        <p:spPr>
          <a:xfrm>
            <a:off x="8392127" y="4051902"/>
            <a:ext cx="0" cy="20153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214 Conector recto">
            <a:extLst>
              <a:ext uri="{FF2B5EF4-FFF2-40B4-BE49-F238E27FC236}">
                <a16:creationId xmlns="" xmlns:a16="http://schemas.microsoft.com/office/drawing/2014/main" id="{3D3062EE-E307-494F-9143-6B80E41F9A98}"/>
              </a:ext>
            </a:extLst>
          </p:cNvPr>
          <p:cNvCxnSpPr>
            <a:cxnSpLocks/>
          </p:cNvCxnSpPr>
          <p:nvPr/>
        </p:nvCxnSpPr>
        <p:spPr>
          <a:xfrm>
            <a:off x="10531308" y="4072437"/>
            <a:ext cx="0" cy="19601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204 Forma libre">
            <a:extLst>
              <a:ext uri="{FF2B5EF4-FFF2-40B4-BE49-F238E27FC236}">
                <a16:creationId xmlns="" xmlns:a16="http://schemas.microsoft.com/office/drawing/2014/main" id="{FBE03EF4-7D43-45D6-A525-39B9059848F0}"/>
              </a:ext>
            </a:extLst>
          </p:cNvPr>
          <p:cNvSpPr/>
          <p:nvPr/>
        </p:nvSpPr>
        <p:spPr>
          <a:xfrm>
            <a:off x="7559539" y="6012055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Contabilidad</a:t>
            </a:r>
          </a:p>
        </p:txBody>
      </p:sp>
      <p:sp>
        <p:nvSpPr>
          <p:cNvPr id="61" name="204 Forma libre">
            <a:extLst>
              <a:ext uri="{FF2B5EF4-FFF2-40B4-BE49-F238E27FC236}">
                <a16:creationId xmlns="" xmlns:a16="http://schemas.microsoft.com/office/drawing/2014/main" id="{D9717766-209A-4587-B257-85BAFD9B6312}"/>
              </a:ext>
            </a:extLst>
          </p:cNvPr>
          <p:cNvSpPr/>
          <p:nvPr/>
        </p:nvSpPr>
        <p:spPr>
          <a:xfrm>
            <a:off x="9698719" y="6023552"/>
            <a:ext cx="1665179" cy="10534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Ventanilla Única</a:t>
            </a:r>
          </a:p>
        </p:txBody>
      </p:sp>
      <p:sp>
        <p:nvSpPr>
          <p:cNvPr id="63" name="205 CuadroTexto">
            <a:extLst>
              <a:ext uri="{FF2B5EF4-FFF2-40B4-BE49-F238E27FC236}">
                <a16:creationId xmlns="" xmlns:a16="http://schemas.microsoft.com/office/drawing/2014/main" id="{5FF3DC00-45F0-49A2-8058-A30E6F2A2F7D}"/>
              </a:ext>
            </a:extLst>
          </p:cNvPr>
          <p:cNvSpPr txBox="1"/>
          <p:nvPr/>
        </p:nvSpPr>
        <p:spPr>
          <a:xfrm>
            <a:off x="11053396" y="6908801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3693</a:t>
            </a:r>
          </a:p>
        </p:txBody>
      </p:sp>
      <p:sp>
        <p:nvSpPr>
          <p:cNvPr id="64" name="205 CuadroTexto">
            <a:extLst>
              <a:ext uri="{FF2B5EF4-FFF2-40B4-BE49-F238E27FC236}">
                <a16:creationId xmlns="" xmlns:a16="http://schemas.microsoft.com/office/drawing/2014/main" id="{C87487EC-72F1-4E4E-A84A-A40707471C24}"/>
              </a:ext>
            </a:extLst>
          </p:cNvPr>
          <p:cNvSpPr txBox="1"/>
          <p:nvPr/>
        </p:nvSpPr>
        <p:spPr>
          <a:xfrm>
            <a:off x="8914216" y="6908801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3572</a:t>
            </a:r>
          </a:p>
        </p:txBody>
      </p:sp>
      <p:sp>
        <p:nvSpPr>
          <p:cNvPr id="65" name="205 CuadroTexto">
            <a:extLst>
              <a:ext uri="{FF2B5EF4-FFF2-40B4-BE49-F238E27FC236}">
                <a16:creationId xmlns="" xmlns:a16="http://schemas.microsoft.com/office/drawing/2014/main" id="{5E30B7F1-C14F-44F7-A292-C9CC173B5BAD}"/>
              </a:ext>
            </a:extLst>
          </p:cNvPr>
          <p:cNvSpPr txBox="1"/>
          <p:nvPr/>
        </p:nvSpPr>
        <p:spPr>
          <a:xfrm>
            <a:off x="9700091" y="6920998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66" name="205 CuadroTexto">
            <a:extLst>
              <a:ext uri="{FF2B5EF4-FFF2-40B4-BE49-F238E27FC236}">
                <a16:creationId xmlns="" xmlns:a16="http://schemas.microsoft.com/office/drawing/2014/main" id="{FB2CB359-1885-47B4-A6A1-4A01A98A8242}"/>
              </a:ext>
            </a:extLst>
          </p:cNvPr>
          <p:cNvSpPr txBox="1"/>
          <p:nvPr/>
        </p:nvSpPr>
        <p:spPr>
          <a:xfrm>
            <a:off x="7559538" y="6912412"/>
            <a:ext cx="310502" cy="14232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1940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35317" y="185140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Auditoría Ambiental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5317" y="264309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8631" y="264382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pt-BR" dirty="0"/>
              <a:t>3189</a:t>
            </a:r>
            <a:endParaRPr lang="es-MX" dirty="0"/>
          </a:p>
        </p:txBody>
      </p:sp>
      <p:cxnSp>
        <p:nvCxnSpPr>
          <p:cNvPr id="131" name="130 Conector recto"/>
          <p:cNvCxnSpPr>
            <a:cxnSpLocks/>
          </p:cNvCxnSpPr>
          <p:nvPr/>
        </p:nvCxnSpPr>
        <p:spPr>
          <a:xfrm>
            <a:off x="2616501" y="3343221"/>
            <a:ext cx="0" cy="1175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673869" y="702296"/>
            <a:ext cx="5219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Auditoría Ambiental</a:t>
            </a:r>
            <a:endParaRPr lang="es-MX" dirty="0"/>
          </a:p>
        </p:txBody>
      </p:sp>
      <p:grpSp>
        <p:nvGrpSpPr>
          <p:cNvPr id="15" name="131 Grupo">
            <a:extLst>
              <a:ext uri="{FF2B5EF4-FFF2-40B4-BE49-F238E27FC236}">
                <a16:creationId xmlns="" xmlns:a16="http://schemas.microsoft.com/office/drawing/2014/main" id="{036DC712-9AA3-4CBA-83C1-B59FF1815839}"/>
              </a:ext>
            </a:extLst>
          </p:cNvPr>
          <p:cNvGrpSpPr/>
          <p:nvPr/>
        </p:nvGrpSpPr>
        <p:grpSpPr>
          <a:xfrm>
            <a:off x="13013" y="269876"/>
            <a:ext cx="12588562" cy="7921625"/>
            <a:chOff x="-3176" y="0"/>
            <a:chExt cx="15497539" cy="9001125"/>
          </a:xfrm>
        </p:grpSpPr>
        <p:pic>
          <p:nvPicPr>
            <p:cNvPr id="16" name="Picture 2">
              <a:extLst>
                <a:ext uri="{FF2B5EF4-FFF2-40B4-BE49-F238E27FC236}">
                  <a16:creationId xmlns="" xmlns:a16="http://schemas.microsoft.com/office/drawing/2014/main" id="{42E0BED8-7057-4043-AE87-BB0F25C33B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6">
              <a:extLst>
                <a:ext uri="{FF2B5EF4-FFF2-40B4-BE49-F238E27FC236}">
                  <a16:creationId xmlns="" xmlns:a16="http://schemas.microsoft.com/office/drawing/2014/main" id="{98EAC6DC-C248-4953-A675-42B7EA119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8">
              <a:extLst>
                <a:ext uri="{FF2B5EF4-FFF2-40B4-BE49-F238E27FC236}">
                  <a16:creationId xmlns="" xmlns:a16="http://schemas.microsoft.com/office/drawing/2014/main" id="{2E989F69-7E9A-4A03-A099-8684B4C14D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6">
              <a:extLst>
                <a:ext uri="{FF2B5EF4-FFF2-40B4-BE49-F238E27FC236}">
                  <a16:creationId xmlns="" xmlns:a16="http://schemas.microsoft.com/office/drawing/2014/main" id="{801AC17A-7D64-4A17-B78F-E76EBA8EE3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1">
              <a:extLst>
                <a:ext uri="{FF2B5EF4-FFF2-40B4-BE49-F238E27FC236}">
                  <a16:creationId xmlns="" xmlns:a16="http://schemas.microsoft.com/office/drawing/2014/main" id="{93F8F702-BDE7-4C0D-96CA-711C79DA1DB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158 Forma libre">
            <a:extLst>
              <a:ext uri="{FF2B5EF4-FFF2-40B4-BE49-F238E27FC236}">
                <a16:creationId xmlns="" xmlns:a16="http://schemas.microsoft.com/office/drawing/2014/main" id="{D99B6547-80DF-4DA4-9E1E-4B8FC717D81B}"/>
              </a:ext>
            </a:extLst>
          </p:cNvPr>
          <p:cNvSpPr/>
          <p:nvPr/>
        </p:nvSpPr>
        <p:spPr>
          <a:xfrm>
            <a:off x="1752405" y="451837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y Promoción de Auditorías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58 Forma libre">
            <a:extLst>
              <a:ext uri="{FF2B5EF4-FFF2-40B4-BE49-F238E27FC236}">
                <a16:creationId xmlns="" xmlns:a16="http://schemas.microsoft.com/office/drawing/2014/main" id="{D30BFF3C-1AC9-4AA4-807E-4AAAE7A98B95}"/>
              </a:ext>
            </a:extLst>
          </p:cNvPr>
          <p:cNvSpPr/>
          <p:nvPr/>
        </p:nvSpPr>
        <p:spPr>
          <a:xfrm>
            <a:off x="8533035" y="4518375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cxnSp>
        <p:nvCxnSpPr>
          <p:cNvPr id="25" name="130 Conector recto">
            <a:extLst>
              <a:ext uri="{FF2B5EF4-FFF2-40B4-BE49-F238E27FC236}">
                <a16:creationId xmlns="" xmlns:a16="http://schemas.microsoft.com/office/drawing/2014/main" id="{345A1A40-A72F-458A-886E-69D31FB347DB}"/>
              </a:ext>
            </a:extLst>
          </p:cNvPr>
          <p:cNvCxnSpPr>
            <a:cxnSpLocks/>
          </p:cNvCxnSpPr>
          <p:nvPr/>
        </p:nvCxnSpPr>
        <p:spPr>
          <a:xfrm>
            <a:off x="2628379" y="3366591"/>
            <a:ext cx="676875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130 Conector recto">
            <a:extLst>
              <a:ext uri="{FF2B5EF4-FFF2-40B4-BE49-F238E27FC236}">
                <a16:creationId xmlns="" xmlns:a16="http://schemas.microsoft.com/office/drawing/2014/main" id="{A915869F-6215-45F8-A128-6B9AB9F08039}"/>
              </a:ext>
            </a:extLst>
          </p:cNvPr>
          <p:cNvCxnSpPr>
            <a:cxnSpLocks/>
          </p:cNvCxnSpPr>
          <p:nvPr/>
        </p:nvCxnSpPr>
        <p:spPr>
          <a:xfrm>
            <a:off x="9397131" y="3343222"/>
            <a:ext cx="0" cy="11751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130 Conector recto">
            <a:extLst>
              <a:ext uri="{FF2B5EF4-FFF2-40B4-BE49-F238E27FC236}">
                <a16:creationId xmlns="" xmlns:a16="http://schemas.microsoft.com/office/drawing/2014/main" id="{7EDA9890-2831-401D-9490-9B70785241A3}"/>
              </a:ext>
            </a:extLst>
          </p:cNvPr>
          <p:cNvCxnSpPr>
            <a:cxnSpLocks/>
          </p:cNvCxnSpPr>
          <p:nvPr/>
        </p:nvCxnSpPr>
        <p:spPr>
          <a:xfrm>
            <a:off x="6276122" y="2812367"/>
            <a:ext cx="0" cy="5542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137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74 Forma libre"/>
          <p:cNvSpPr/>
          <p:nvPr/>
        </p:nvSpPr>
        <p:spPr>
          <a:xfrm>
            <a:off x="5376978" y="1448633"/>
            <a:ext cx="1695045" cy="8666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Dirección de Recursos Materiales y Servicios Generales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5406052" y="2161293"/>
            <a:ext cx="356335" cy="13662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M11</a:t>
            </a:r>
          </a:p>
        </p:txBody>
      </p:sp>
      <p:sp>
        <p:nvSpPr>
          <p:cNvPr id="77" name="76 CuadroTexto">
            <a:hlinkClick r:id="rId2" action="ppaction://hlinkfile"/>
          </p:cNvPr>
          <p:cNvSpPr txBox="1"/>
          <p:nvPr/>
        </p:nvSpPr>
        <p:spPr>
          <a:xfrm>
            <a:off x="6660212" y="2161292"/>
            <a:ext cx="411811" cy="16227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3512</a:t>
            </a:r>
          </a:p>
        </p:txBody>
      </p:sp>
      <p:cxnSp>
        <p:nvCxnSpPr>
          <p:cNvPr id="78" name="77 Conector recto"/>
          <p:cNvCxnSpPr>
            <a:cxnSpLocks/>
          </p:cNvCxnSpPr>
          <p:nvPr/>
        </p:nvCxnSpPr>
        <p:spPr>
          <a:xfrm>
            <a:off x="6274804" y="2309364"/>
            <a:ext cx="0" cy="4048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93 Forma libre"/>
          <p:cNvSpPr/>
          <p:nvPr/>
        </p:nvSpPr>
        <p:spPr>
          <a:xfrm>
            <a:off x="835561" y="3582819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Servicios Generales y Transportes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835561" y="4389500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1912691" y="4395251"/>
            <a:ext cx="470954" cy="15089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5755</a:t>
            </a:r>
          </a:p>
        </p:txBody>
      </p:sp>
      <p:cxnSp>
        <p:nvCxnSpPr>
          <p:cNvPr id="98" name="97 Conector recto"/>
          <p:cNvCxnSpPr>
            <a:cxnSpLocks/>
          </p:cNvCxnSpPr>
          <p:nvPr/>
        </p:nvCxnSpPr>
        <p:spPr>
          <a:xfrm flipV="1">
            <a:off x="1627742" y="2677166"/>
            <a:ext cx="8211105" cy="267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 flipH="1">
            <a:off x="3281470" y="2705460"/>
            <a:ext cx="7757" cy="9390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102 Forma libre"/>
          <p:cNvSpPr/>
          <p:nvPr/>
        </p:nvSpPr>
        <p:spPr>
          <a:xfrm>
            <a:off x="8915875" y="3219823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Adquisiciones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8915876" y="4059490"/>
            <a:ext cx="498022" cy="16954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N11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0241781" y="4059491"/>
            <a:ext cx="498022" cy="17036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3521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916556" y="451958"/>
            <a:ext cx="8238153" cy="453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350" b="1" dirty="0">
                <a:latin typeface="Arial" panose="020B0604020202020204" pitchFamily="34" charset="0"/>
                <a:cs typeface="Arial" panose="020B0604020202020204" pitchFamily="34" charset="0"/>
              </a:rPr>
              <a:t>Dirección de Recursos Materiales y Servicios Generales</a:t>
            </a:r>
          </a:p>
        </p:txBody>
      </p:sp>
      <p:cxnSp>
        <p:nvCxnSpPr>
          <p:cNvPr id="46" name="45 Conector recto"/>
          <p:cNvCxnSpPr/>
          <p:nvPr/>
        </p:nvCxnSpPr>
        <p:spPr>
          <a:xfrm flipH="1">
            <a:off x="9838848" y="2657600"/>
            <a:ext cx="2935" cy="538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131 Grupo">
            <a:extLst>
              <a:ext uri="{FF2B5EF4-FFF2-40B4-BE49-F238E27FC236}">
                <a16:creationId xmlns="" xmlns:a16="http://schemas.microsoft.com/office/drawing/2014/main" id="{7ABD8C6D-2028-49C0-BBB8-7EB9B3510F62}"/>
              </a:ext>
            </a:extLst>
          </p:cNvPr>
          <p:cNvGrpSpPr/>
          <p:nvPr/>
        </p:nvGrpSpPr>
        <p:grpSpPr>
          <a:xfrm>
            <a:off x="0" y="0"/>
            <a:ext cx="12601575" cy="8767973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347FF747-6E46-4A9F-B343-3481744D1C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BD7FFC1C-511A-4B1B-B54F-B0AED86877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46B66BF7-7A6F-4E10-8E04-F7CAC9CAD9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61013B60-347E-495E-9C13-170CD99FE5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B2E62DC5-6FE8-4234-A9E9-C8FBD4DBDF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9" name="45 Conector recto">
            <a:extLst>
              <a:ext uri="{FF2B5EF4-FFF2-40B4-BE49-F238E27FC236}">
                <a16:creationId xmlns="" xmlns:a16="http://schemas.microsoft.com/office/drawing/2014/main" id="{C815D872-0BDB-4109-BEDD-169FCE6B8CEA}"/>
              </a:ext>
            </a:extLst>
          </p:cNvPr>
          <p:cNvCxnSpPr>
            <a:cxnSpLocks/>
          </p:cNvCxnSpPr>
          <p:nvPr/>
        </p:nvCxnSpPr>
        <p:spPr>
          <a:xfrm>
            <a:off x="9838847" y="4226116"/>
            <a:ext cx="0" cy="6545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45 Conector recto">
            <a:extLst>
              <a:ext uri="{FF2B5EF4-FFF2-40B4-BE49-F238E27FC236}">
                <a16:creationId xmlns="" xmlns:a16="http://schemas.microsoft.com/office/drawing/2014/main" id="{27958D35-BD66-4613-9247-DA3F442A66AB}"/>
              </a:ext>
            </a:extLst>
          </p:cNvPr>
          <p:cNvCxnSpPr>
            <a:cxnSpLocks/>
          </p:cNvCxnSpPr>
          <p:nvPr/>
        </p:nvCxnSpPr>
        <p:spPr>
          <a:xfrm>
            <a:off x="1627742" y="2714249"/>
            <a:ext cx="0" cy="8557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93 Forma libre">
            <a:extLst>
              <a:ext uri="{FF2B5EF4-FFF2-40B4-BE49-F238E27FC236}">
                <a16:creationId xmlns="" xmlns:a16="http://schemas.microsoft.com/office/drawing/2014/main" id="{F111230F-8591-44B1-BB81-72FB9CD50700}"/>
              </a:ext>
            </a:extLst>
          </p:cNvPr>
          <p:cNvSpPr/>
          <p:nvPr/>
        </p:nvSpPr>
        <p:spPr>
          <a:xfrm>
            <a:off x="2507428" y="3600359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Coordinación Administrativa de Activos</a:t>
            </a:r>
          </a:p>
        </p:txBody>
      </p:sp>
      <p:sp>
        <p:nvSpPr>
          <p:cNvPr id="36" name="94 CuadroTexto">
            <a:extLst>
              <a:ext uri="{FF2B5EF4-FFF2-40B4-BE49-F238E27FC236}">
                <a16:creationId xmlns="" xmlns:a16="http://schemas.microsoft.com/office/drawing/2014/main" id="{32F255EA-B783-4446-BD9B-8B4F5328E216}"/>
              </a:ext>
            </a:extLst>
          </p:cNvPr>
          <p:cNvSpPr txBox="1"/>
          <p:nvPr/>
        </p:nvSpPr>
        <p:spPr>
          <a:xfrm>
            <a:off x="2507429" y="4399028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37" name="94 CuadroTexto">
            <a:extLst>
              <a:ext uri="{FF2B5EF4-FFF2-40B4-BE49-F238E27FC236}">
                <a16:creationId xmlns="" xmlns:a16="http://schemas.microsoft.com/office/drawing/2014/main" id="{067EA4AF-CD8B-471E-AF99-AA887B07218A}"/>
              </a:ext>
            </a:extLst>
          </p:cNvPr>
          <p:cNvSpPr txBox="1"/>
          <p:nvPr/>
        </p:nvSpPr>
        <p:spPr>
          <a:xfrm>
            <a:off x="3537625" y="4399027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4691</a:t>
            </a:r>
          </a:p>
        </p:txBody>
      </p:sp>
      <p:cxnSp>
        <p:nvCxnSpPr>
          <p:cNvPr id="40" name="98 Conector recto">
            <a:extLst>
              <a:ext uri="{FF2B5EF4-FFF2-40B4-BE49-F238E27FC236}">
                <a16:creationId xmlns="" xmlns:a16="http://schemas.microsoft.com/office/drawing/2014/main" id="{BF2DD294-274C-49AC-8222-CCD3C52C8DDC}"/>
              </a:ext>
            </a:extLst>
          </p:cNvPr>
          <p:cNvCxnSpPr>
            <a:cxnSpLocks/>
          </p:cNvCxnSpPr>
          <p:nvPr/>
        </p:nvCxnSpPr>
        <p:spPr>
          <a:xfrm>
            <a:off x="4377928" y="2690558"/>
            <a:ext cx="0" cy="27072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98 Conector recto">
            <a:extLst>
              <a:ext uri="{FF2B5EF4-FFF2-40B4-BE49-F238E27FC236}">
                <a16:creationId xmlns="" xmlns:a16="http://schemas.microsoft.com/office/drawing/2014/main" id="{5D2B694E-B411-4393-8DA7-C4E269D79252}"/>
              </a:ext>
            </a:extLst>
          </p:cNvPr>
          <p:cNvCxnSpPr>
            <a:cxnSpLocks/>
          </p:cNvCxnSpPr>
          <p:nvPr/>
        </p:nvCxnSpPr>
        <p:spPr>
          <a:xfrm>
            <a:off x="6078052" y="2657600"/>
            <a:ext cx="0" cy="27401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93 Forma libre">
            <a:extLst>
              <a:ext uri="{FF2B5EF4-FFF2-40B4-BE49-F238E27FC236}">
                <a16:creationId xmlns="" xmlns:a16="http://schemas.microsoft.com/office/drawing/2014/main" id="{F2F29EE0-3393-4355-95C5-07682965CA59}"/>
              </a:ext>
            </a:extLst>
          </p:cNvPr>
          <p:cNvSpPr/>
          <p:nvPr/>
        </p:nvSpPr>
        <p:spPr>
          <a:xfrm>
            <a:off x="3603886" y="5391835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Transporte y Servicios Generales</a:t>
            </a:r>
          </a:p>
        </p:txBody>
      </p:sp>
      <p:sp>
        <p:nvSpPr>
          <p:cNvPr id="43" name="94 CuadroTexto">
            <a:extLst>
              <a:ext uri="{FF2B5EF4-FFF2-40B4-BE49-F238E27FC236}">
                <a16:creationId xmlns="" xmlns:a16="http://schemas.microsoft.com/office/drawing/2014/main" id="{FF3F8421-D1D5-4623-A07C-BB7D30786158}"/>
              </a:ext>
            </a:extLst>
          </p:cNvPr>
          <p:cNvSpPr txBox="1"/>
          <p:nvPr/>
        </p:nvSpPr>
        <p:spPr>
          <a:xfrm>
            <a:off x="3603886" y="6198516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44" name="94 CuadroTexto">
            <a:extLst>
              <a:ext uri="{FF2B5EF4-FFF2-40B4-BE49-F238E27FC236}">
                <a16:creationId xmlns="" xmlns:a16="http://schemas.microsoft.com/office/drawing/2014/main" id="{6B7A41F1-8E4D-4D41-B96F-E190EBF1492A}"/>
              </a:ext>
            </a:extLst>
          </p:cNvPr>
          <p:cNvSpPr txBox="1"/>
          <p:nvPr/>
        </p:nvSpPr>
        <p:spPr>
          <a:xfrm>
            <a:off x="4653949" y="6172939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5714</a:t>
            </a:r>
          </a:p>
        </p:txBody>
      </p:sp>
      <p:sp>
        <p:nvSpPr>
          <p:cNvPr id="52" name="93 Forma libre">
            <a:extLst>
              <a:ext uri="{FF2B5EF4-FFF2-40B4-BE49-F238E27FC236}">
                <a16:creationId xmlns="" xmlns:a16="http://schemas.microsoft.com/office/drawing/2014/main" id="{8443B7C1-5102-4FB5-94ED-98096A1093DA}"/>
              </a:ext>
            </a:extLst>
          </p:cNvPr>
          <p:cNvSpPr/>
          <p:nvPr/>
        </p:nvSpPr>
        <p:spPr>
          <a:xfrm>
            <a:off x="5304010" y="5398652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Almacenes e Inventario</a:t>
            </a:r>
          </a:p>
        </p:txBody>
      </p:sp>
      <p:sp>
        <p:nvSpPr>
          <p:cNvPr id="53" name="94 CuadroTexto">
            <a:extLst>
              <a:ext uri="{FF2B5EF4-FFF2-40B4-BE49-F238E27FC236}">
                <a16:creationId xmlns="" xmlns:a16="http://schemas.microsoft.com/office/drawing/2014/main" id="{886D5B18-F522-46A1-9706-BDA0E8F35DD6}"/>
              </a:ext>
            </a:extLst>
          </p:cNvPr>
          <p:cNvSpPr txBox="1"/>
          <p:nvPr/>
        </p:nvSpPr>
        <p:spPr>
          <a:xfrm>
            <a:off x="6317490" y="6194718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4696</a:t>
            </a:r>
          </a:p>
        </p:txBody>
      </p:sp>
      <p:sp>
        <p:nvSpPr>
          <p:cNvPr id="54" name="94 CuadroTexto">
            <a:extLst>
              <a:ext uri="{FF2B5EF4-FFF2-40B4-BE49-F238E27FC236}">
                <a16:creationId xmlns="" xmlns:a16="http://schemas.microsoft.com/office/drawing/2014/main" id="{0A848075-B96B-43E9-9036-E6A642070A8B}"/>
              </a:ext>
            </a:extLst>
          </p:cNvPr>
          <p:cNvSpPr txBox="1"/>
          <p:nvPr/>
        </p:nvSpPr>
        <p:spPr>
          <a:xfrm>
            <a:off x="5332882" y="6205334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cxnSp>
        <p:nvCxnSpPr>
          <p:cNvPr id="55" name="97 Conector recto">
            <a:extLst>
              <a:ext uri="{FF2B5EF4-FFF2-40B4-BE49-F238E27FC236}">
                <a16:creationId xmlns="" xmlns:a16="http://schemas.microsoft.com/office/drawing/2014/main" id="{04386726-4DF2-41F8-959D-B3CD724057AA}"/>
              </a:ext>
            </a:extLst>
          </p:cNvPr>
          <p:cNvCxnSpPr>
            <a:cxnSpLocks/>
          </p:cNvCxnSpPr>
          <p:nvPr/>
        </p:nvCxnSpPr>
        <p:spPr>
          <a:xfrm flipV="1">
            <a:off x="8401138" y="4847931"/>
            <a:ext cx="2548800" cy="162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45 Conector recto">
            <a:extLst>
              <a:ext uri="{FF2B5EF4-FFF2-40B4-BE49-F238E27FC236}">
                <a16:creationId xmlns="" xmlns:a16="http://schemas.microsoft.com/office/drawing/2014/main" id="{9845B0F4-2948-4624-8414-D7E33F258231}"/>
              </a:ext>
            </a:extLst>
          </p:cNvPr>
          <p:cNvCxnSpPr>
            <a:cxnSpLocks/>
          </p:cNvCxnSpPr>
          <p:nvPr/>
        </p:nvCxnSpPr>
        <p:spPr>
          <a:xfrm>
            <a:off x="8401138" y="4847931"/>
            <a:ext cx="0" cy="5164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45 Conector recto">
            <a:extLst>
              <a:ext uri="{FF2B5EF4-FFF2-40B4-BE49-F238E27FC236}">
                <a16:creationId xmlns="" xmlns:a16="http://schemas.microsoft.com/office/drawing/2014/main" id="{D29425BB-AC00-4881-8DFA-81BFB23A0F31}"/>
              </a:ext>
            </a:extLst>
          </p:cNvPr>
          <p:cNvCxnSpPr>
            <a:cxnSpLocks/>
          </p:cNvCxnSpPr>
          <p:nvPr/>
        </p:nvCxnSpPr>
        <p:spPr>
          <a:xfrm>
            <a:off x="10949938" y="4847931"/>
            <a:ext cx="0" cy="5164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93 Forma libre">
            <a:extLst>
              <a:ext uri="{FF2B5EF4-FFF2-40B4-BE49-F238E27FC236}">
                <a16:creationId xmlns="" xmlns:a16="http://schemas.microsoft.com/office/drawing/2014/main" id="{69B6C752-8579-4093-A413-190443F3A2C8}"/>
              </a:ext>
            </a:extLst>
          </p:cNvPr>
          <p:cNvSpPr/>
          <p:nvPr/>
        </p:nvSpPr>
        <p:spPr>
          <a:xfrm>
            <a:off x="10176622" y="5364387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Adquisiciones</a:t>
            </a:r>
          </a:p>
        </p:txBody>
      </p:sp>
      <p:sp>
        <p:nvSpPr>
          <p:cNvPr id="59" name="93 Forma libre">
            <a:extLst>
              <a:ext uri="{FF2B5EF4-FFF2-40B4-BE49-F238E27FC236}">
                <a16:creationId xmlns="" xmlns:a16="http://schemas.microsoft.com/office/drawing/2014/main" id="{7CE1D3F5-CA67-40D7-BCD0-10DFEBB4AE48}"/>
              </a:ext>
            </a:extLst>
          </p:cNvPr>
          <p:cNvSpPr/>
          <p:nvPr/>
        </p:nvSpPr>
        <p:spPr>
          <a:xfrm>
            <a:off x="7627096" y="5364387"/>
            <a:ext cx="1548084" cy="9690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68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Compras Directas</a:t>
            </a:r>
          </a:p>
        </p:txBody>
      </p:sp>
      <p:sp>
        <p:nvSpPr>
          <p:cNvPr id="68" name="94 CuadroTexto">
            <a:hlinkClick r:id="rId7"/>
            <a:extLst>
              <a:ext uri="{FF2B5EF4-FFF2-40B4-BE49-F238E27FC236}">
                <a16:creationId xmlns="" xmlns:a16="http://schemas.microsoft.com/office/drawing/2014/main" id="{EA7AF6AF-4F04-43DF-9425-61645582D823}"/>
              </a:ext>
            </a:extLst>
          </p:cNvPr>
          <p:cNvSpPr txBox="1"/>
          <p:nvPr/>
        </p:nvSpPr>
        <p:spPr>
          <a:xfrm>
            <a:off x="11226685" y="6172939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3575</a:t>
            </a:r>
          </a:p>
        </p:txBody>
      </p:sp>
      <p:sp>
        <p:nvSpPr>
          <p:cNvPr id="69" name="94 CuadroTexto">
            <a:extLst>
              <a:ext uri="{FF2B5EF4-FFF2-40B4-BE49-F238E27FC236}">
                <a16:creationId xmlns="" xmlns:a16="http://schemas.microsoft.com/office/drawing/2014/main" id="{411BADF7-CA2C-4344-B438-E654C77F54D0}"/>
              </a:ext>
            </a:extLst>
          </p:cNvPr>
          <p:cNvSpPr txBox="1"/>
          <p:nvPr/>
        </p:nvSpPr>
        <p:spPr>
          <a:xfrm>
            <a:off x="8666864" y="6173983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3596</a:t>
            </a:r>
          </a:p>
        </p:txBody>
      </p:sp>
      <p:sp>
        <p:nvSpPr>
          <p:cNvPr id="70" name="94 CuadroTexto">
            <a:extLst>
              <a:ext uri="{FF2B5EF4-FFF2-40B4-BE49-F238E27FC236}">
                <a16:creationId xmlns="" xmlns:a16="http://schemas.microsoft.com/office/drawing/2014/main" id="{971A4C5A-42EF-4B4E-94D1-AA212D492D3A}"/>
              </a:ext>
            </a:extLst>
          </p:cNvPr>
          <p:cNvSpPr txBox="1"/>
          <p:nvPr/>
        </p:nvSpPr>
        <p:spPr>
          <a:xfrm>
            <a:off x="10197451" y="6162956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71" name="94 CuadroTexto">
            <a:extLst>
              <a:ext uri="{FF2B5EF4-FFF2-40B4-BE49-F238E27FC236}">
                <a16:creationId xmlns="" xmlns:a16="http://schemas.microsoft.com/office/drawing/2014/main" id="{DD2A3E18-3D01-46F9-97DF-EDBFB69DD394}"/>
              </a:ext>
            </a:extLst>
          </p:cNvPr>
          <p:cNvSpPr txBox="1"/>
          <p:nvPr/>
        </p:nvSpPr>
        <p:spPr>
          <a:xfrm>
            <a:off x="7627096" y="6165732"/>
            <a:ext cx="498022" cy="1623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19089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48503" y="1537223"/>
            <a:ext cx="1728193" cy="9359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6692" y="2286027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6108" y="228602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5625</a:t>
            </a:r>
          </a:p>
        </p:txBody>
      </p:sp>
      <p:cxnSp>
        <p:nvCxnSpPr>
          <p:cNvPr id="125" name="124 Conector recto"/>
          <p:cNvCxnSpPr/>
          <p:nvPr/>
        </p:nvCxnSpPr>
        <p:spPr>
          <a:xfrm flipV="1">
            <a:off x="2484363" y="2718519"/>
            <a:ext cx="6839386" cy="41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>
            <a:off x="2116119" y="4665756"/>
            <a:ext cx="0" cy="17804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2484363" y="2718519"/>
            <a:ext cx="0" cy="651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300787" y="2527355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9325123" y="2718519"/>
            <a:ext cx="0" cy="651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/>
          <p:cNvSpPr/>
          <p:nvPr/>
        </p:nvSpPr>
        <p:spPr>
          <a:xfrm>
            <a:off x="8481777" y="5119336"/>
            <a:ext cx="1688066" cy="88107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Ejecución y Supervisión de Auditorías</a:t>
            </a:r>
          </a:p>
        </p:txBody>
      </p:sp>
      <p:sp>
        <p:nvSpPr>
          <p:cNvPr id="143" name="142 CuadroTexto"/>
          <p:cNvSpPr txBox="1"/>
          <p:nvPr/>
        </p:nvSpPr>
        <p:spPr>
          <a:xfrm>
            <a:off x="8507255" y="5806126"/>
            <a:ext cx="521321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44" name="143 CuadroTexto">
            <a:hlinkClick r:id="rId3"/>
          </p:cNvPr>
          <p:cNvSpPr txBox="1"/>
          <p:nvPr/>
        </p:nvSpPr>
        <p:spPr>
          <a:xfrm>
            <a:off x="9648257" y="5806126"/>
            <a:ext cx="521321" cy="1619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5735</a:t>
            </a:r>
          </a:p>
        </p:txBody>
      </p:sp>
      <p:sp>
        <p:nvSpPr>
          <p:cNvPr id="145" name="144 Forma libre"/>
          <p:cNvSpPr/>
          <p:nvPr/>
        </p:nvSpPr>
        <p:spPr>
          <a:xfrm>
            <a:off x="6518185" y="5095306"/>
            <a:ext cx="1723916" cy="88916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Indicadores</a:t>
            </a:r>
          </a:p>
        </p:txBody>
      </p:sp>
      <p:sp>
        <p:nvSpPr>
          <p:cNvPr id="147" name="146 CuadroTexto"/>
          <p:cNvSpPr txBox="1"/>
          <p:nvPr/>
        </p:nvSpPr>
        <p:spPr>
          <a:xfrm>
            <a:off x="6537037" y="5798793"/>
            <a:ext cx="466253" cy="17934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50" name="149 CuadroTexto">
            <a:hlinkClick r:id="rId4"/>
          </p:cNvPr>
          <p:cNvSpPr txBox="1"/>
          <p:nvPr/>
        </p:nvSpPr>
        <p:spPr>
          <a:xfrm>
            <a:off x="7789765" y="5798792"/>
            <a:ext cx="456613" cy="15686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5847</a:t>
            </a:r>
          </a:p>
        </p:txBody>
      </p:sp>
      <p:sp>
        <p:nvSpPr>
          <p:cNvPr id="153" name="152 Forma libre"/>
          <p:cNvSpPr/>
          <p:nvPr/>
        </p:nvSpPr>
        <p:spPr>
          <a:xfrm>
            <a:off x="10536320" y="5115554"/>
            <a:ext cx="1755789" cy="8727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Reportes de Desempeño Ambiental y Visitas de Verificación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10550831" y="5825186"/>
            <a:ext cx="466251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58" name="157 CuadroTexto">
            <a:hlinkClick r:id="rId5"/>
          </p:cNvPr>
          <p:cNvSpPr txBox="1"/>
          <p:nvPr/>
        </p:nvSpPr>
        <p:spPr>
          <a:xfrm>
            <a:off x="11825856" y="580612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5737</a:t>
            </a:r>
          </a:p>
        </p:txBody>
      </p:sp>
      <p:sp>
        <p:nvSpPr>
          <p:cNvPr id="159" name="158 Forma libre"/>
          <p:cNvSpPr/>
          <p:nvPr/>
        </p:nvSpPr>
        <p:spPr>
          <a:xfrm>
            <a:off x="180107" y="5127605"/>
            <a:ext cx="1758336" cy="95867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y Verificación de Planes de Acción Sector Privado </a:t>
            </a:r>
          </a:p>
        </p:txBody>
      </p:sp>
      <p:sp>
        <p:nvSpPr>
          <p:cNvPr id="160" name="159 CuadroTexto"/>
          <p:cNvSpPr txBox="1"/>
          <p:nvPr/>
        </p:nvSpPr>
        <p:spPr>
          <a:xfrm>
            <a:off x="180107" y="5902861"/>
            <a:ext cx="468052" cy="18320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63" name="162 CuadroTexto"/>
          <p:cNvSpPr txBox="1"/>
          <p:nvPr/>
        </p:nvSpPr>
        <p:spPr>
          <a:xfrm>
            <a:off x="1450455" y="593210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5747</a:t>
            </a:r>
          </a:p>
        </p:txBody>
      </p:sp>
      <p:sp>
        <p:nvSpPr>
          <p:cNvPr id="26" name="25 Forma libre"/>
          <p:cNvSpPr/>
          <p:nvPr/>
        </p:nvSpPr>
        <p:spPr>
          <a:xfrm>
            <a:off x="2221225" y="5163714"/>
            <a:ext cx="1813654" cy="96630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y Verificación de Planes de Acción Sector Público y Empresas del Sector Estratégicos 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2258532" y="5940096"/>
            <a:ext cx="468052" cy="16895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578482" y="5947219"/>
            <a:ext cx="442927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5736</a:t>
            </a:r>
          </a:p>
        </p:txBody>
      </p:sp>
      <p:sp>
        <p:nvSpPr>
          <p:cNvPr id="29" name="28 Forma libre"/>
          <p:cNvSpPr/>
          <p:nvPr/>
        </p:nvSpPr>
        <p:spPr>
          <a:xfrm>
            <a:off x="1257030" y="6443089"/>
            <a:ext cx="1753199" cy="89124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Revisión de la Ejecución de Planes de Acción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245322" y="7134777"/>
            <a:ext cx="497054" cy="17698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542440" y="715063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5758</a:t>
            </a:r>
          </a:p>
        </p:txBody>
      </p:sp>
      <p:sp>
        <p:nvSpPr>
          <p:cNvPr id="32" name="31 Forma libre"/>
          <p:cNvSpPr/>
          <p:nvPr/>
        </p:nvSpPr>
        <p:spPr>
          <a:xfrm>
            <a:off x="9531020" y="6426983"/>
            <a:ext cx="1857647" cy="88478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de Gestión del Desecho de Trámite y de Visitas de Verificación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9552896" y="7137689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0908116" y="713768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5748</a:t>
            </a:r>
          </a:p>
        </p:txBody>
      </p:sp>
      <p:sp>
        <p:nvSpPr>
          <p:cNvPr id="35" name="34 Forma libre"/>
          <p:cNvSpPr/>
          <p:nvPr/>
        </p:nvSpPr>
        <p:spPr>
          <a:xfrm>
            <a:off x="1620267" y="3374221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Convenios y Planes de Acción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620267" y="4165907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2882207" y="416590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/>
              <a:t>5647</a:t>
            </a:r>
          </a:p>
        </p:txBody>
      </p:sp>
      <p:sp>
        <p:nvSpPr>
          <p:cNvPr id="38" name="37 Forma libre"/>
          <p:cNvSpPr/>
          <p:nvPr/>
        </p:nvSpPr>
        <p:spPr>
          <a:xfrm>
            <a:off x="8459653" y="336961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Auditoría Ambiental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8451200" y="4152291"/>
            <a:ext cx="505430" cy="17462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40" name="39 CuadroTexto">
            <a:hlinkClick r:id="rId6"/>
          </p:cNvPr>
          <p:cNvSpPr txBox="1"/>
          <p:nvPr/>
        </p:nvSpPr>
        <p:spPr>
          <a:xfrm>
            <a:off x="9722967" y="416203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/>
              <a:t>5643</a:t>
            </a:r>
          </a:p>
        </p:txBody>
      </p:sp>
      <p:cxnSp>
        <p:nvCxnSpPr>
          <p:cNvPr id="41" name="40 Conector recto"/>
          <p:cNvCxnSpPr/>
          <p:nvPr/>
        </p:nvCxnSpPr>
        <p:spPr>
          <a:xfrm>
            <a:off x="1044203" y="4665756"/>
            <a:ext cx="3168352" cy="4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7310273" y="4665755"/>
            <a:ext cx="41030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1044203" y="4665755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cxnSpLocks/>
          </p:cNvCxnSpPr>
          <p:nvPr/>
        </p:nvCxnSpPr>
        <p:spPr>
          <a:xfrm flipH="1">
            <a:off x="3124231" y="4667855"/>
            <a:ext cx="8204" cy="4958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7308899" y="4665755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H="1">
            <a:off x="9324437" y="4665755"/>
            <a:ext cx="687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11413355" y="4665755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9329093" y="4345954"/>
            <a:ext cx="0" cy="324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2484363" y="4335919"/>
            <a:ext cx="0" cy="3298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cxnSpLocks/>
          </p:cNvCxnSpPr>
          <p:nvPr/>
        </p:nvCxnSpPr>
        <p:spPr>
          <a:xfrm>
            <a:off x="8351482" y="4658839"/>
            <a:ext cx="11759" cy="17649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636491" y="702295"/>
            <a:ext cx="5272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Auditoria</a:t>
            </a:r>
          </a:p>
        </p:txBody>
      </p:sp>
      <p:cxnSp>
        <p:nvCxnSpPr>
          <p:cNvPr id="59" name="58 Conector recto"/>
          <p:cNvCxnSpPr>
            <a:cxnSpLocks/>
          </p:cNvCxnSpPr>
          <p:nvPr/>
        </p:nvCxnSpPr>
        <p:spPr>
          <a:xfrm>
            <a:off x="10405243" y="4658839"/>
            <a:ext cx="0" cy="17649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60 Forma libre"/>
          <p:cNvSpPr/>
          <p:nvPr/>
        </p:nvSpPr>
        <p:spPr>
          <a:xfrm>
            <a:off x="7492226" y="6428918"/>
            <a:ext cx="1807449" cy="90051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Verificación de Auditorías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7516622" y="7149707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8810739" y="716854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u="sng" dirty="0"/>
              <a:t>5759</a:t>
            </a:r>
            <a:endParaRPr lang="es-MX" u="sng" dirty="0"/>
          </a:p>
        </p:txBody>
      </p:sp>
      <p:cxnSp>
        <p:nvCxnSpPr>
          <p:cNvPr id="64" name="63 Conector recto"/>
          <p:cNvCxnSpPr/>
          <p:nvPr/>
        </p:nvCxnSpPr>
        <p:spPr>
          <a:xfrm>
            <a:off x="4212555" y="4658838"/>
            <a:ext cx="0" cy="1778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65 Forma libre"/>
          <p:cNvSpPr/>
          <p:nvPr/>
        </p:nvSpPr>
        <p:spPr>
          <a:xfrm>
            <a:off x="3272483" y="6438184"/>
            <a:ext cx="1805569" cy="89124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Informes de Verificación de Cumplimiento del Plan de Acción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4591376" y="714248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5657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3293847" y="7153624"/>
            <a:ext cx="505430" cy="1663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cxnSp>
        <p:nvCxnSpPr>
          <p:cNvPr id="65" name="64 Conector recto"/>
          <p:cNvCxnSpPr/>
          <p:nvPr/>
        </p:nvCxnSpPr>
        <p:spPr>
          <a:xfrm>
            <a:off x="6300787" y="2707234"/>
            <a:ext cx="0" cy="37301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66 Forma libre"/>
          <p:cNvSpPr/>
          <p:nvPr/>
        </p:nvSpPr>
        <p:spPr>
          <a:xfrm>
            <a:off x="5340305" y="6446209"/>
            <a:ext cx="1824578" cy="9221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Análisis Documental y Control de Expedientes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6683277" y="718630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5638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5377783" y="7178670"/>
            <a:ext cx="505430" cy="1663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grpSp>
        <p:nvGrpSpPr>
          <p:cNvPr id="68" name="131 Grupo">
            <a:extLst>
              <a:ext uri="{FF2B5EF4-FFF2-40B4-BE49-F238E27FC236}">
                <a16:creationId xmlns:a16="http://schemas.microsoft.com/office/drawing/2014/main" xmlns="" id="{BCFEBBBD-E774-46AB-9782-95F0A6AF49E0}"/>
              </a:ext>
            </a:extLst>
          </p:cNvPr>
          <p:cNvGrpSpPr/>
          <p:nvPr/>
        </p:nvGrpSpPr>
        <p:grpSpPr>
          <a:xfrm>
            <a:off x="13013" y="269876"/>
            <a:ext cx="12588562" cy="7921625"/>
            <a:chOff x="-3176" y="0"/>
            <a:chExt cx="15497539" cy="9001125"/>
          </a:xfrm>
        </p:grpSpPr>
        <p:pic>
          <p:nvPicPr>
            <p:cNvPr id="73" name="Picture 2">
              <a:extLst>
                <a:ext uri="{FF2B5EF4-FFF2-40B4-BE49-F238E27FC236}">
                  <a16:creationId xmlns:a16="http://schemas.microsoft.com/office/drawing/2014/main" xmlns="" id="{9AFCF11F-0494-431D-938D-E85D59D94F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6">
              <a:extLst>
                <a:ext uri="{FF2B5EF4-FFF2-40B4-BE49-F238E27FC236}">
                  <a16:creationId xmlns:a16="http://schemas.microsoft.com/office/drawing/2014/main" xmlns="" id="{1C1E48EC-F1DD-49B7-9C88-C4A6C18F14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8">
              <a:extLst>
                <a:ext uri="{FF2B5EF4-FFF2-40B4-BE49-F238E27FC236}">
                  <a16:creationId xmlns:a16="http://schemas.microsoft.com/office/drawing/2014/main" xmlns="" id="{0E5E5E37-C80D-48C1-BD91-86203299FE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" name="Picture 6">
              <a:extLst>
                <a:ext uri="{FF2B5EF4-FFF2-40B4-BE49-F238E27FC236}">
                  <a16:creationId xmlns:a16="http://schemas.microsoft.com/office/drawing/2014/main" xmlns="" id="{E045F475-5E5B-4F70-8135-030882E5A4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11">
              <a:extLst>
                <a:ext uri="{FF2B5EF4-FFF2-40B4-BE49-F238E27FC236}">
                  <a16:creationId xmlns:a16="http://schemas.microsoft.com/office/drawing/2014/main" xmlns="" id="{EBFA89F5-BC41-4E18-8153-7049A6387D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3375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448 Forma libre"/>
          <p:cNvSpPr/>
          <p:nvPr/>
        </p:nvSpPr>
        <p:spPr>
          <a:xfrm>
            <a:off x="5835505" y="1659677"/>
            <a:ext cx="930565" cy="517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y Promoción de Auditorías</a:t>
            </a:r>
          </a:p>
        </p:txBody>
      </p:sp>
      <p:sp>
        <p:nvSpPr>
          <p:cNvPr id="450" name="449 CuadroTexto"/>
          <p:cNvSpPr txBox="1"/>
          <p:nvPr/>
        </p:nvSpPr>
        <p:spPr>
          <a:xfrm>
            <a:off x="5835504" y="2085970"/>
            <a:ext cx="299540" cy="915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K11</a:t>
            </a:r>
          </a:p>
        </p:txBody>
      </p:sp>
      <p:sp>
        <p:nvSpPr>
          <p:cNvPr id="451" name="450 CuadroTexto"/>
          <p:cNvSpPr txBox="1"/>
          <p:nvPr/>
        </p:nvSpPr>
        <p:spPr>
          <a:xfrm>
            <a:off x="6515750" y="2086366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3466</a:t>
            </a:r>
          </a:p>
        </p:txBody>
      </p:sp>
      <p:cxnSp>
        <p:nvCxnSpPr>
          <p:cNvPr id="452" name="451 Conector recto"/>
          <p:cNvCxnSpPr>
            <a:cxnSpLocks/>
          </p:cNvCxnSpPr>
          <p:nvPr/>
        </p:nvCxnSpPr>
        <p:spPr>
          <a:xfrm>
            <a:off x="1587624" y="2548118"/>
            <a:ext cx="8800179" cy="83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4" name="453 Conector recto"/>
          <p:cNvCxnSpPr/>
          <p:nvPr/>
        </p:nvCxnSpPr>
        <p:spPr>
          <a:xfrm flipH="1">
            <a:off x="1587623" y="2548118"/>
            <a:ext cx="0" cy="13802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454 Conector recto"/>
          <p:cNvCxnSpPr/>
          <p:nvPr/>
        </p:nvCxnSpPr>
        <p:spPr>
          <a:xfrm flipH="1">
            <a:off x="5520638" y="4507955"/>
            <a:ext cx="1" cy="9498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455 Conector recto"/>
          <p:cNvCxnSpPr/>
          <p:nvPr/>
        </p:nvCxnSpPr>
        <p:spPr>
          <a:xfrm>
            <a:off x="6293932" y="2182138"/>
            <a:ext cx="0" cy="3659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1" name="460 Forma libre"/>
          <p:cNvSpPr/>
          <p:nvPr/>
        </p:nvSpPr>
        <p:spPr>
          <a:xfrm>
            <a:off x="3625969" y="5226051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Promoción de Auditorías </a:t>
            </a:r>
          </a:p>
        </p:txBody>
      </p:sp>
      <p:sp>
        <p:nvSpPr>
          <p:cNvPr id="462" name="461 CuadroTexto"/>
          <p:cNvSpPr txBox="1"/>
          <p:nvPr/>
        </p:nvSpPr>
        <p:spPr>
          <a:xfrm>
            <a:off x="3625969" y="5692555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463" name="462 CuadroTexto"/>
          <p:cNvSpPr txBox="1"/>
          <p:nvPr/>
        </p:nvSpPr>
        <p:spPr>
          <a:xfrm>
            <a:off x="4316677" y="5724464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5662</a:t>
            </a:r>
          </a:p>
        </p:txBody>
      </p:sp>
      <p:sp>
        <p:nvSpPr>
          <p:cNvPr id="464" name="463 Forma libre"/>
          <p:cNvSpPr/>
          <p:nvPr/>
        </p:nvSpPr>
        <p:spPr>
          <a:xfrm>
            <a:off x="4323337" y="6532745"/>
            <a:ext cx="930565" cy="517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 de Solicitudes de Certificados</a:t>
            </a:r>
          </a:p>
        </p:txBody>
      </p:sp>
      <p:sp>
        <p:nvSpPr>
          <p:cNvPr id="465" name="464 CuadroTexto"/>
          <p:cNvSpPr txBox="1"/>
          <p:nvPr/>
        </p:nvSpPr>
        <p:spPr>
          <a:xfrm>
            <a:off x="4337499" y="6959145"/>
            <a:ext cx="271415" cy="915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466" name="465 CuadroTexto"/>
          <p:cNvSpPr txBox="1"/>
          <p:nvPr/>
        </p:nvSpPr>
        <p:spPr>
          <a:xfrm>
            <a:off x="4998712" y="6950309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5740</a:t>
            </a:r>
          </a:p>
        </p:txBody>
      </p:sp>
      <p:sp>
        <p:nvSpPr>
          <p:cNvPr id="467" name="466 Forma libre"/>
          <p:cNvSpPr/>
          <p:nvPr/>
        </p:nvSpPr>
        <p:spPr>
          <a:xfrm>
            <a:off x="7876342" y="6484045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Procesamiento de la Información para Auditoría Ambiental</a:t>
            </a:r>
          </a:p>
        </p:txBody>
      </p:sp>
      <p:sp>
        <p:nvSpPr>
          <p:cNvPr id="468" name="467 CuadroTexto"/>
          <p:cNvSpPr txBox="1"/>
          <p:nvPr/>
        </p:nvSpPr>
        <p:spPr>
          <a:xfrm>
            <a:off x="7885079" y="6958950"/>
            <a:ext cx="252028" cy="9864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469" name="468 CuadroTexto"/>
          <p:cNvSpPr txBox="1"/>
          <p:nvPr/>
        </p:nvSpPr>
        <p:spPr>
          <a:xfrm>
            <a:off x="8562394" y="6974184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6203</a:t>
            </a:r>
          </a:p>
        </p:txBody>
      </p:sp>
      <p:sp>
        <p:nvSpPr>
          <p:cNvPr id="473" name="472 Forma libre"/>
          <p:cNvSpPr/>
          <p:nvPr/>
        </p:nvSpPr>
        <p:spPr>
          <a:xfrm>
            <a:off x="1064288" y="6550077"/>
            <a:ext cx="930565" cy="517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Gestión de Instrumentos Técnicos</a:t>
            </a:r>
          </a:p>
        </p:txBody>
      </p:sp>
      <p:sp>
        <p:nvSpPr>
          <p:cNvPr id="474" name="473 CuadroTexto"/>
          <p:cNvSpPr txBox="1"/>
          <p:nvPr/>
        </p:nvSpPr>
        <p:spPr>
          <a:xfrm>
            <a:off x="1068193" y="6974958"/>
            <a:ext cx="272155" cy="8959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475" name="474 CuadroTexto"/>
          <p:cNvSpPr txBox="1"/>
          <p:nvPr/>
        </p:nvSpPr>
        <p:spPr>
          <a:xfrm>
            <a:off x="1732690" y="6974183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5640</a:t>
            </a:r>
          </a:p>
        </p:txBody>
      </p:sp>
      <p:sp>
        <p:nvSpPr>
          <p:cNvPr id="476" name="475 Forma libre"/>
          <p:cNvSpPr/>
          <p:nvPr/>
        </p:nvSpPr>
        <p:spPr>
          <a:xfrm>
            <a:off x="5030251" y="5214948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Certificación</a:t>
            </a:r>
          </a:p>
        </p:txBody>
      </p:sp>
      <p:sp>
        <p:nvSpPr>
          <p:cNvPr id="477" name="476 CuadroTexto"/>
          <p:cNvSpPr txBox="1"/>
          <p:nvPr/>
        </p:nvSpPr>
        <p:spPr>
          <a:xfrm>
            <a:off x="5034659" y="5693775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478" name="477 CuadroTexto"/>
          <p:cNvSpPr txBox="1"/>
          <p:nvPr/>
        </p:nvSpPr>
        <p:spPr>
          <a:xfrm>
            <a:off x="5726224" y="5693775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5732</a:t>
            </a:r>
          </a:p>
        </p:txBody>
      </p:sp>
      <p:sp>
        <p:nvSpPr>
          <p:cNvPr id="479" name="478 Forma libre"/>
          <p:cNvSpPr/>
          <p:nvPr/>
        </p:nvSpPr>
        <p:spPr>
          <a:xfrm>
            <a:off x="8914942" y="6486945"/>
            <a:ext cx="1004555" cy="5767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Solicitudes de Aprobación de Auditores Ambientales </a:t>
            </a:r>
          </a:p>
        </p:txBody>
      </p:sp>
      <p:sp>
        <p:nvSpPr>
          <p:cNvPr id="480" name="479 CuadroTexto"/>
          <p:cNvSpPr txBox="1"/>
          <p:nvPr/>
        </p:nvSpPr>
        <p:spPr>
          <a:xfrm>
            <a:off x="8920861" y="6964254"/>
            <a:ext cx="271415" cy="915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481" name="480 CuadroTexto"/>
          <p:cNvSpPr txBox="1"/>
          <p:nvPr/>
        </p:nvSpPr>
        <p:spPr>
          <a:xfrm>
            <a:off x="9653822" y="6964254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5652</a:t>
            </a:r>
          </a:p>
        </p:txBody>
      </p:sp>
      <p:sp>
        <p:nvSpPr>
          <p:cNvPr id="485" name="484 Forma libre"/>
          <p:cNvSpPr/>
          <p:nvPr/>
        </p:nvSpPr>
        <p:spPr>
          <a:xfrm>
            <a:off x="10014065" y="6490913"/>
            <a:ext cx="930565" cy="57273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Instrucción para Auditores Ambientales</a:t>
            </a:r>
          </a:p>
        </p:txBody>
      </p:sp>
      <p:sp>
        <p:nvSpPr>
          <p:cNvPr id="486" name="485 CuadroTexto"/>
          <p:cNvSpPr txBox="1"/>
          <p:nvPr/>
        </p:nvSpPr>
        <p:spPr>
          <a:xfrm>
            <a:off x="10019834" y="6967830"/>
            <a:ext cx="271415" cy="915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487" name="486 CuadroTexto"/>
          <p:cNvSpPr txBox="1"/>
          <p:nvPr/>
        </p:nvSpPr>
        <p:spPr>
          <a:xfrm>
            <a:off x="10685218" y="6966661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5655</a:t>
            </a:r>
          </a:p>
        </p:txBody>
      </p:sp>
      <p:sp>
        <p:nvSpPr>
          <p:cNvPr id="488" name="487 Forma libre"/>
          <p:cNvSpPr/>
          <p:nvPr/>
        </p:nvSpPr>
        <p:spPr>
          <a:xfrm>
            <a:off x="9829767" y="3864781"/>
            <a:ext cx="1091599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Auditores Ambientales e Instrumentos Operativos</a:t>
            </a:r>
          </a:p>
        </p:txBody>
      </p:sp>
      <p:sp>
        <p:nvSpPr>
          <p:cNvPr id="494" name="493 Forma libre"/>
          <p:cNvSpPr/>
          <p:nvPr/>
        </p:nvSpPr>
        <p:spPr>
          <a:xfrm>
            <a:off x="1950176" y="5243570"/>
            <a:ext cx="930565" cy="517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Análisis de Procesos de Autorregulación</a:t>
            </a:r>
          </a:p>
        </p:txBody>
      </p:sp>
      <p:sp>
        <p:nvSpPr>
          <p:cNvPr id="495" name="494 CuadroTexto"/>
          <p:cNvSpPr txBox="1"/>
          <p:nvPr/>
        </p:nvSpPr>
        <p:spPr>
          <a:xfrm>
            <a:off x="1960827" y="5662785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496" name="495 CuadroTexto">
            <a:hlinkClick r:id="rId3"/>
          </p:cNvPr>
          <p:cNvSpPr txBox="1"/>
          <p:nvPr/>
        </p:nvSpPr>
        <p:spPr>
          <a:xfrm>
            <a:off x="2613462" y="5664456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5733</a:t>
            </a:r>
          </a:p>
        </p:txBody>
      </p:sp>
      <p:sp>
        <p:nvSpPr>
          <p:cNvPr id="500" name="499 Forma libre"/>
          <p:cNvSpPr/>
          <p:nvPr/>
        </p:nvSpPr>
        <p:spPr>
          <a:xfrm>
            <a:off x="7658297" y="5255533"/>
            <a:ext cx="1027849" cy="57394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592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Sistemas y Herramientas  Tecnológicos de Auditoría Ambiental</a:t>
            </a:r>
          </a:p>
        </p:txBody>
      </p:sp>
      <p:sp>
        <p:nvSpPr>
          <p:cNvPr id="501" name="500 CuadroTexto"/>
          <p:cNvSpPr txBox="1"/>
          <p:nvPr/>
        </p:nvSpPr>
        <p:spPr>
          <a:xfrm>
            <a:off x="7677675" y="5727480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502" name="501 CuadroTexto"/>
          <p:cNvSpPr txBox="1"/>
          <p:nvPr/>
        </p:nvSpPr>
        <p:spPr>
          <a:xfrm>
            <a:off x="8430749" y="5732902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6213</a:t>
            </a:r>
          </a:p>
        </p:txBody>
      </p:sp>
      <p:sp>
        <p:nvSpPr>
          <p:cNvPr id="506" name="505 Forma libre"/>
          <p:cNvSpPr/>
          <p:nvPr/>
        </p:nvSpPr>
        <p:spPr>
          <a:xfrm>
            <a:off x="8793582" y="5244606"/>
            <a:ext cx="1036185" cy="57394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Instrumentos de Fomento para la Certificación</a:t>
            </a:r>
          </a:p>
        </p:txBody>
      </p:sp>
      <p:sp>
        <p:nvSpPr>
          <p:cNvPr id="507" name="506 CuadroTexto"/>
          <p:cNvSpPr txBox="1"/>
          <p:nvPr/>
        </p:nvSpPr>
        <p:spPr>
          <a:xfrm>
            <a:off x="8798105" y="5704609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508" name="507 CuadroTexto"/>
          <p:cNvSpPr txBox="1"/>
          <p:nvPr/>
        </p:nvSpPr>
        <p:spPr>
          <a:xfrm>
            <a:off x="9567069" y="5725395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6205</a:t>
            </a:r>
          </a:p>
        </p:txBody>
      </p:sp>
      <p:sp>
        <p:nvSpPr>
          <p:cNvPr id="516" name="515 Forma libre"/>
          <p:cNvSpPr/>
          <p:nvPr/>
        </p:nvSpPr>
        <p:spPr>
          <a:xfrm>
            <a:off x="1122341" y="3928355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Instrumentos Técnicos y Procesos de Autorregulación</a:t>
            </a:r>
          </a:p>
        </p:txBody>
      </p:sp>
      <p:sp>
        <p:nvSpPr>
          <p:cNvPr id="517" name="516 CuadroTexto"/>
          <p:cNvSpPr txBox="1"/>
          <p:nvPr/>
        </p:nvSpPr>
        <p:spPr>
          <a:xfrm>
            <a:off x="1122341" y="4411646"/>
            <a:ext cx="272155" cy="8959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N31</a:t>
            </a:r>
          </a:p>
        </p:txBody>
      </p:sp>
      <p:sp>
        <p:nvSpPr>
          <p:cNvPr id="518" name="517 CuadroTexto"/>
          <p:cNvSpPr txBox="1"/>
          <p:nvPr/>
        </p:nvSpPr>
        <p:spPr>
          <a:xfrm>
            <a:off x="1815313" y="4416807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5626</a:t>
            </a:r>
          </a:p>
        </p:txBody>
      </p:sp>
      <p:sp>
        <p:nvSpPr>
          <p:cNvPr id="519" name="518 Forma libre"/>
          <p:cNvSpPr/>
          <p:nvPr/>
        </p:nvSpPr>
        <p:spPr>
          <a:xfrm>
            <a:off x="5124241" y="3918542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Director de Promoción y Certificación del Programa Nacional de Auditoría Ambiental</a:t>
            </a:r>
          </a:p>
        </p:txBody>
      </p:sp>
      <p:sp>
        <p:nvSpPr>
          <p:cNvPr id="520" name="519 CuadroTexto"/>
          <p:cNvSpPr txBox="1"/>
          <p:nvPr/>
        </p:nvSpPr>
        <p:spPr>
          <a:xfrm>
            <a:off x="5134348" y="4405133"/>
            <a:ext cx="272155" cy="849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N31</a:t>
            </a:r>
          </a:p>
        </p:txBody>
      </p:sp>
      <p:sp>
        <p:nvSpPr>
          <p:cNvPr id="521" name="520 CuadroTexto"/>
          <p:cNvSpPr txBox="1"/>
          <p:nvPr/>
        </p:nvSpPr>
        <p:spPr>
          <a:xfrm>
            <a:off x="5806746" y="4398720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5631</a:t>
            </a:r>
          </a:p>
        </p:txBody>
      </p:sp>
      <p:cxnSp>
        <p:nvCxnSpPr>
          <p:cNvPr id="522" name="521 Conector recto"/>
          <p:cNvCxnSpPr>
            <a:cxnSpLocks/>
          </p:cNvCxnSpPr>
          <p:nvPr/>
        </p:nvCxnSpPr>
        <p:spPr>
          <a:xfrm>
            <a:off x="609880" y="4685424"/>
            <a:ext cx="1823137" cy="1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4" name="523 Conector recto"/>
          <p:cNvCxnSpPr>
            <a:cxnSpLocks/>
          </p:cNvCxnSpPr>
          <p:nvPr/>
        </p:nvCxnSpPr>
        <p:spPr>
          <a:xfrm>
            <a:off x="609880" y="4677040"/>
            <a:ext cx="0" cy="582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9" name="528 Conector recto"/>
          <p:cNvCxnSpPr>
            <a:cxnSpLocks/>
          </p:cNvCxnSpPr>
          <p:nvPr/>
        </p:nvCxnSpPr>
        <p:spPr>
          <a:xfrm>
            <a:off x="4109273" y="4968546"/>
            <a:ext cx="24776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2" name="531 Conector recto"/>
          <p:cNvCxnSpPr>
            <a:cxnSpLocks/>
          </p:cNvCxnSpPr>
          <p:nvPr/>
        </p:nvCxnSpPr>
        <p:spPr>
          <a:xfrm flipH="1">
            <a:off x="4109273" y="4956130"/>
            <a:ext cx="5179" cy="2831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7" name="536 Conector recto"/>
          <p:cNvCxnSpPr>
            <a:cxnSpLocks/>
          </p:cNvCxnSpPr>
          <p:nvPr/>
        </p:nvCxnSpPr>
        <p:spPr>
          <a:xfrm>
            <a:off x="4788619" y="4968546"/>
            <a:ext cx="0" cy="15599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5" name="564 Conector recto"/>
          <p:cNvCxnSpPr>
            <a:cxnSpLocks/>
          </p:cNvCxnSpPr>
          <p:nvPr/>
        </p:nvCxnSpPr>
        <p:spPr>
          <a:xfrm>
            <a:off x="11367467" y="4919190"/>
            <a:ext cx="0" cy="3573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7" name="566 Conector recto"/>
          <p:cNvCxnSpPr>
            <a:cxnSpLocks/>
          </p:cNvCxnSpPr>
          <p:nvPr/>
        </p:nvCxnSpPr>
        <p:spPr>
          <a:xfrm flipH="1">
            <a:off x="8167003" y="4932332"/>
            <a:ext cx="32246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8" name="577 Conector recto"/>
          <p:cNvCxnSpPr/>
          <p:nvPr/>
        </p:nvCxnSpPr>
        <p:spPr>
          <a:xfrm flipH="1">
            <a:off x="5570089" y="2538973"/>
            <a:ext cx="0" cy="13893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2733622" y="779842"/>
            <a:ext cx="7271927" cy="390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1939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y Promoción de Auditorías</a:t>
            </a:r>
          </a:p>
        </p:txBody>
      </p:sp>
      <p:cxnSp>
        <p:nvCxnSpPr>
          <p:cNvPr id="91" name="90 Conector recto"/>
          <p:cNvCxnSpPr>
            <a:cxnSpLocks/>
          </p:cNvCxnSpPr>
          <p:nvPr/>
        </p:nvCxnSpPr>
        <p:spPr>
          <a:xfrm>
            <a:off x="2435691" y="4687033"/>
            <a:ext cx="0" cy="5685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92 Forma libre"/>
          <p:cNvSpPr/>
          <p:nvPr/>
        </p:nvSpPr>
        <p:spPr>
          <a:xfrm>
            <a:off x="6135197" y="5239289"/>
            <a:ext cx="944031" cy="579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592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Gestión Estratégica y Logística De Acciones de Promoción y Fomento para la Certificación</a:t>
            </a:r>
          </a:p>
        </p:txBody>
      </p:sp>
      <p:sp>
        <p:nvSpPr>
          <p:cNvPr id="94" name="93 CuadroTexto"/>
          <p:cNvSpPr txBox="1"/>
          <p:nvPr/>
        </p:nvSpPr>
        <p:spPr>
          <a:xfrm>
            <a:off x="6147242" y="5711865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6819620" y="5721446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5734</a:t>
            </a:r>
          </a:p>
        </p:txBody>
      </p:sp>
      <p:cxnSp>
        <p:nvCxnSpPr>
          <p:cNvPr id="96" name="95 Conector recto"/>
          <p:cNvCxnSpPr/>
          <p:nvPr/>
        </p:nvCxnSpPr>
        <p:spPr>
          <a:xfrm>
            <a:off x="6586923" y="4956289"/>
            <a:ext cx="0" cy="2831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96 Conector recto"/>
          <p:cNvCxnSpPr>
            <a:cxnSpLocks/>
          </p:cNvCxnSpPr>
          <p:nvPr/>
        </p:nvCxnSpPr>
        <p:spPr>
          <a:xfrm flipH="1">
            <a:off x="10385014" y="4943844"/>
            <a:ext cx="5577" cy="12119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 flipH="1">
            <a:off x="10384317" y="2538973"/>
            <a:ext cx="13778" cy="13147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104 Conector recto"/>
          <p:cNvCxnSpPr>
            <a:cxnSpLocks/>
          </p:cNvCxnSpPr>
          <p:nvPr/>
        </p:nvCxnSpPr>
        <p:spPr>
          <a:xfrm>
            <a:off x="8167003" y="4919190"/>
            <a:ext cx="0" cy="3368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7" name="131 Grupo">
            <a:extLst>
              <a:ext uri="{FF2B5EF4-FFF2-40B4-BE49-F238E27FC236}">
                <a16:creationId xmlns:a16="http://schemas.microsoft.com/office/drawing/2014/main" xmlns="" id="{7C821D66-90AA-4408-BEB7-433406EB24A2}"/>
              </a:ext>
            </a:extLst>
          </p:cNvPr>
          <p:cNvGrpSpPr/>
          <p:nvPr/>
        </p:nvGrpSpPr>
        <p:grpSpPr>
          <a:xfrm>
            <a:off x="0" y="353280"/>
            <a:ext cx="12601575" cy="7754815"/>
            <a:chOff x="-3176" y="0"/>
            <a:chExt cx="15497539" cy="9001125"/>
          </a:xfrm>
        </p:grpSpPr>
        <p:pic>
          <p:nvPicPr>
            <p:cNvPr id="108" name="Picture 2">
              <a:extLst>
                <a:ext uri="{FF2B5EF4-FFF2-40B4-BE49-F238E27FC236}">
                  <a16:creationId xmlns:a16="http://schemas.microsoft.com/office/drawing/2014/main" xmlns="" id="{D93D658E-495F-43EC-995C-7E934AA632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9" name="Picture 6">
              <a:extLst>
                <a:ext uri="{FF2B5EF4-FFF2-40B4-BE49-F238E27FC236}">
                  <a16:creationId xmlns:a16="http://schemas.microsoft.com/office/drawing/2014/main" xmlns="" id="{290188CE-E455-43B4-8B53-5126F3B300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0" name="Picture 8">
              <a:extLst>
                <a:ext uri="{FF2B5EF4-FFF2-40B4-BE49-F238E27FC236}">
                  <a16:creationId xmlns:a16="http://schemas.microsoft.com/office/drawing/2014/main" xmlns="" id="{EBDF046B-ADC6-493F-B426-F906A6187B4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Picture 6">
              <a:extLst>
                <a:ext uri="{FF2B5EF4-FFF2-40B4-BE49-F238E27FC236}">
                  <a16:creationId xmlns:a16="http://schemas.microsoft.com/office/drawing/2014/main" xmlns="" id="{28FAF9CD-A2F9-4B59-A570-93995460D8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" name="Picture 11">
              <a:extLst>
                <a:ext uri="{FF2B5EF4-FFF2-40B4-BE49-F238E27FC236}">
                  <a16:creationId xmlns:a16="http://schemas.microsoft.com/office/drawing/2014/main" xmlns="" id="{819BFA05-237C-4AE8-AB00-6C8FD8CD6D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4" name="493 Forma libre">
            <a:extLst>
              <a:ext uri="{FF2B5EF4-FFF2-40B4-BE49-F238E27FC236}">
                <a16:creationId xmlns:a16="http://schemas.microsoft.com/office/drawing/2014/main" xmlns="" id="{048F57A0-2F43-4656-982F-FEA191275901}"/>
              </a:ext>
            </a:extLst>
          </p:cNvPr>
          <p:cNvSpPr/>
          <p:nvPr/>
        </p:nvSpPr>
        <p:spPr>
          <a:xfrm>
            <a:off x="159476" y="5262886"/>
            <a:ext cx="930565" cy="517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Análisis de Procesos de Autorregulación</a:t>
            </a:r>
          </a:p>
        </p:txBody>
      </p:sp>
      <p:sp>
        <p:nvSpPr>
          <p:cNvPr id="113" name="494 CuadroTexto">
            <a:extLst>
              <a:ext uri="{FF2B5EF4-FFF2-40B4-BE49-F238E27FC236}">
                <a16:creationId xmlns:a16="http://schemas.microsoft.com/office/drawing/2014/main" xmlns="" id="{5B49BED5-0C05-490E-A39C-0A757DAC48D2}"/>
              </a:ext>
            </a:extLst>
          </p:cNvPr>
          <p:cNvSpPr txBox="1"/>
          <p:nvPr/>
        </p:nvSpPr>
        <p:spPr>
          <a:xfrm>
            <a:off x="179620" y="5682476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114" name="495 CuadroTexto">
            <a:hlinkClick r:id="rId3"/>
            <a:extLst>
              <a:ext uri="{FF2B5EF4-FFF2-40B4-BE49-F238E27FC236}">
                <a16:creationId xmlns:a16="http://schemas.microsoft.com/office/drawing/2014/main" xmlns="" id="{BD5D2520-C14D-4B66-A228-51F101F67B82}"/>
              </a:ext>
            </a:extLst>
          </p:cNvPr>
          <p:cNvSpPr txBox="1"/>
          <p:nvPr/>
        </p:nvSpPr>
        <p:spPr>
          <a:xfrm>
            <a:off x="825694" y="5686081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5753</a:t>
            </a:r>
          </a:p>
        </p:txBody>
      </p:sp>
      <p:cxnSp>
        <p:nvCxnSpPr>
          <p:cNvPr id="115" name="523 Conector recto">
            <a:extLst>
              <a:ext uri="{FF2B5EF4-FFF2-40B4-BE49-F238E27FC236}">
                <a16:creationId xmlns:a16="http://schemas.microsoft.com/office/drawing/2014/main" xmlns="" id="{C9EE885B-EDCA-44B9-A46A-3BFF573062AF}"/>
              </a:ext>
            </a:extLst>
          </p:cNvPr>
          <p:cNvCxnSpPr>
            <a:cxnSpLocks/>
          </p:cNvCxnSpPr>
          <p:nvPr/>
        </p:nvCxnSpPr>
        <p:spPr>
          <a:xfrm>
            <a:off x="1557665" y="4541141"/>
            <a:ext cx="747" cy="20055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505 Forma libre">
            <a:extLst>
              <a:ext uri="{FF2B5EF4-FFF2-40B4-BE49-F238E27FC236}">
                <a16:creationId xmlns:a16="http://schemas.microsoft.com/office/drawing/2014/main" xmlns="" id="{BC6AA64D-9A00-4DB4-BEAA-ED5E45BBE253}"/>
              </a:ext>
            </a:extLst>
          </p:cNvPr>
          <p:cNvSpPr/>
          <p:nvPr/>
        </p:nvSpPr>
        <p:spPr>
          <a:xfrm>
            <a:off x="10789358" y="5271889"/>
            <a:ext cx="1180505" cy="55165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Vinculación, Reconocimiento y Estímulos Derivados del Programa Nacional de Auditoría Ambiental</a:t>
            </a:r>
          </a:p>
        </p:txBody>
      </p:sp>
      <p:sp>
        <p:nvSpPr>
          <p:cNvPr id="117" name="506 CuadroTexto">
            <a:extLst>
              <a:ext uri="{FF2B5EF4-FFF2-40B4-BE49-F238E27FC236}">
                <a16:creationId xmlns:a16="http://schemas.microsoft.com/office/drawing/2014/main" xmlns="" id="{079B5C2F-748F-4404-AEE6-542722B9BABD}"/>
              </a:ext>
            </a:extLst>
          </p:cNvPr>
          <p:cNvSpPr txBox="1"/>
          <p:nvPr/>
        </p:nvSpPr>
        <p:spPr>
          <a:xfrm>
            <a:off x="10794755" y="5719973"/>
            <a:ext cx="271415" cy="10199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O31</a:t>
            </a:r>
          </a:p>
        </p:txBody>
      </p:sp>
      <p:sp>
        <p:nvSpPr>
          <p:cNvPr id="121" name="507 CuadroTexto">
            <a:extLst>
              <a:ext uri="{FF2B5EF4-FFF2-40B4-BE49-F238E27FC236}">
                <a16:creationId xmlns:a16="http://schemas.microsoft.com/office/drawing/2014/main" xmlns="" id="{FF7E7D19-0A63-4E36-AC7E-D4BFBE3AAF31}"/>
              </a:ext>
            </a:extLst>
          </p:cNvPr>
          <p:cNvSpPr txBox="1"/>
          <p:nvPr/>
        </p:nvSpPr>
        <p:spPr>
          <a:xfrm>
            <a:off x="11718804" y="5725395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6204</a:t>
            </a:r>
          </a:p>
        </p:txBody>
      </p:sp>
      <p:cxnSp>
        <p:nvCxnSpPr>
          <p:cNvPr id="122" name="96 Conector recto">
            <a:extLst>
              <a:ext uri="{FF2B5EF4-FFF2-40B4-BE49-F238E27FC236}">
                <a16:creationId xmlns:a16="http://schemas.microsoft.com/office/drawing/2014/main" xmlns="" id="{FCAC5E89-239A-4547-ABA4-BA421AF494F6}"/>
              </a:ext>
            </a:extLst>
          </p:cNvPr>
          <p:cNvCxnSpPr>
            <a:cxnSpLocks/>
          </p:cNvCxnSpPr>
          <p:nvPr/>
        </p:nvCxnSpPr>
        <p:spPr>
          <a:xfrm>
            <a:off x="8345947" y="6136239"/>
            <a:ext cx="0" cy="3399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96 Conector recto">
            <a:extLst>
              <a:ext uri="{FF2B5EF4-FFF2-40B4-BE49-F238E27FC236}">
                <a16:creationId xmlns:a16="http://schemas.microsoft.com/office/drawing/2014/main" xmlns="" id="{C2C995D3-3E6C-4EAE-AC88-ACBF656F069A}"/>
              </a:ext>
            </a:extLst>
          </p:cNvPr>
          <p:cNvCxnSpPr>
            <a:cxnSpLocks/>
          </p:cNvCxnSpPr>
          <p:nvPr/>
        </p:nvCxnSpPr>
        <p:spPr>
          <a:xfrm flipH="1">
            <a:off x="10384315" y="4453502"/>
            <a:ext cx="2" cy="4832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566 Conector recto">
            <a:extLst>
              <a:ext uri="{FF2B5EF4-FFF2-40B4-BE49-F238E27FC236}">
                <a16:creationId xmlns:a16="http://schemas.microsoft.com/office/drawing/2014/main" xmlns="" id="{75EE0BEA-FCD0-4C04-9FBF-F6C6F68EBFAA}"/>
              </a:ext>
            </a:extLst>
          </p:cNvPr>
          <p:cNvCxnSpPr>
            <a:cxnSpLocks/>
          </p:cNvCxnSpPr>
          <p:nvPr/>
        </p:nvCxnSpPr>
        <p:spPr>
          <a:xfrm flipH="1">
            <a:off x="8333017" y="6140948"/>
            <a:ext cx="32246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96 Conector recto">
            <a:extLst>
              <a:ext uri="{FF2B5EF4-FFF2-40B4-BE49-F238E27FC236}">
                <a16:creationId xmlns:a16="http://schemas.microsoft.com/office/drawing/2014/main" xmlns="" id="{ACB28755-A02C-4A1B-A5A3-144CF75D71BF}"/>
              </a:ext>
            </a:extLst>
          </p:cNvPr>
          <p:cNvCxnSpPr>
            <a:cxnSpLocks/>
          </p:cNvCxnSpPr>
          <p:nvPr/>
        </p:nvCxnSpPr>
        <p:spPr>
          <a:xfrm>
            <a:off x="9311674" y="4919190"/>
            <a:ext cx="0" cy="3399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96 Conector recto">
            <a:extLst>
              <a:ext uri="{FF2B5EF4-FFF2-40B4-BE49-F238E27FC236}">
                <a16:creationId xmlns:a16="http://schemas.microsoft.com/office/drawing/2014/main" xmlns="" id="{4D0143B0-CA46-4CDE-A343-92DD4B7FC2D9}"/>
              </a:ext>
            </a:extLst>
          </p:cNvPr>
          <p:cNvCxnSpPr>
            <a:cxnSpLocks/>
          </p:cNvCxnSpPr>
          <p:nvPr/>
        </p:nvCxnSpPr>
        <p:spPr>
          <a:xfrm>
            <a:off x="10385769" y="6126086"/>
            <a:ext cx="0" cy="3648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96 Conector recto">
            <a:extLst>
              <a:ext uri="{FF2B5EF4-FFF2-40B4-BE49-F238E27FC236}">
                <a16:creationId xmlns:a16="http://schemas.microsoft.com/office/drawing/2014/main" xmlns="" id="{5C6CD596-E098-4FA2-B42A-F70845028F99}"/>
              </a:ext>
            </a:extLst>
          </p:cNvPr>
          <p:cNvCxnSpPr>
            <a:cxnSpLocks/>
          </p:cNvCxnSpPr>
          <p:nvPr/>
        </p:nvCxnSpPr>
        <p:spPr>
          <a:xfrm>
            <a:off x="11557715" y="6136239"/>
            <a:ext cx="0" cy="3399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96 Conector recto">
            <a:extLst>
              <a:ext uri="{FF2B5EF4-FFF2-40B4-BE49-F238E27FC236}">
                <a16:creationId xmlns:a16="http://schemas.microsoft.com/office/drawing/2014/main" xmlns="" id="{2F4ACEBB-41C8-4602-97F8-03A023DD27A7}"/>
              </a:ext>
            </a:extLst>
          </p:cNvPr>
          <p:cNvCxnSpPr>
            <a:cxnSpLocks/>
          </p:cNvCxnSpPr>
          <p:nvPr/>
        </p:nvCxnSpPr>
        <p:spPr>
          <a:xfrm>
            <a:off x="9417219" y="6136239"/>
            <a:ext cx="0" cy="3399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484 Forma libre">
            <a:extLst>
              <a:ext uri="{FF2B5EF4-FFF2-40B4-BE49-F238E27FC236}">
                <a16:creationId xmlns:a16="http://schemas.microsoft.com/office/drawing/2014/main" xmlns="" id="{28423B0C-DFE8-457A-AF1E-88D1AD1D41BA}"/>
              </a:ext>
            </a:extLst>
          </p:cNvPr>
          <p:cNvSpPr/>
          <p:nvPr/>
        </p:nvSpPr>
        <p:spPr>
          <a:xfrm>
            <a:off x="11110023" y="6487479"/>
            <a:ext cx="930565" cy="57273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93" tIns="2393" rIns="2393" bIns="2393" numCol="1" spcCol="1270" anchor="ctr" anchorCtr="0">
            <a:noAutofit/>
          </a:bodyPr>
          <a:lstStyle/>
          <a:p>
            <a:pPr algn="ctr" defTabSz="16755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46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Evaluación de Auditores Ambientales</a:t>
            </a:r>
          </a:p>
        </p:txBody>
      </p:sp>
      <p:sp>
        <p:nvSpPr>
          <p:cNvPr id="138" name="485 CuadroTexto">
            <a:extLst>
              <a:ext uri="{FF2B5EF4-FFF2-40B4-BE49-F238E27FC236}">
                <a16:creationId xmlns:a16="http://schemas.microsoft.com/office/drawing/2014/main" xmlns="" id="{69735D32-3B72-4AE5-A92B-18866998BB49}"/>
              </a:ext>
            </a:extLst>
          </p:cNvPr>
          <p:cNvSpPr txBox="1"/>
          <p:nvPr/>
        </p:nvSpPr>
        <p:spPr>
          <a:xfrm>
            <a:off x="11125537" y="6959145"/>
            <a:ext cx="271415" cy="915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O11</a:t>
            </a:r>
          </a:p>
        </p:txBody>
      </p:sp>
      <p:sp>
        <p:nvSpPr>
          <p:cNvPr id="139" name="486 CuadroTexto">
            <a:extLst>
              <a:ext uri="{FF2B5EF4-FFF2-40B4-BE49-F238E27FC236}">
                <a16:creationId xmlns:a16="http://schemas.microsoft.com/office/drawing/2014/main" xmlns="" id="{34D15D47-2ACC-4866-AF5E-B3E0A1B2076E}"/>
              </a:ext>
            </a:extLst>
          </p:cNvPr>
          <p:cNvSpPr txBox="1"/>
          <p:nvPr/>
        </p:nvSpPr>
        <p:spPr>
          <a:xfrm>
            <a:off x="11789529" y="6957599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5649</a:t>
            </a:r>
          </a:p>
        </p:txBody>
      </p:sp>
      <p:sp>
        <p:nvSpPr>
          <p:cNvPr id="150" name="520 CuadroTexto">
            <a:extLst>
              <a:ext uri="{FF2B5EF4-FFF2-40B4-BE49-F238E27FC236}">
                <a16:creationId xmlns:a16="http://schemas.microsoft.com/office/drawing/2014/main" xmlns="" id="{60864FD2-5FF4-43C6-A9D1-0BFC1ACC69A5}"/>
              </a:ext>
            </a:extLst>
          </p:cNvPr>
          <p:cNvSpPr txBox="1"/>
          <p:nvPr/>
        </p:nvSpPr>
        <p:spPr>
          <a:xfrm>
            <a:off x="10660733" y="4351126"/>
            <a:ext cx="251059" cy="9114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5957</a:t>
            </a:r>
          </a:p>
        </p:txBody>
      </p:sp>
      <p:sp>
        <p:nvSpPr>
          <p:cNvPr id="151" name="519 CuadroTexto">
            <a:extLst>
              <a:ext uri="{FF2B5EF4-FFF2-40B4-BE49-F238E27FC236}">
                <a16:creationId xmlns:a16="http://schemas.microsoft.com/office/drawing/2014/main" xmlns="" id="{507537E4-93D8-4ED4-8577-3EB8C59C1CD6}"/>
              </a:ext>
            </a:extLst>
          </p:cNvPr>
          <p:cNvSpPr txBox="1"/>
          <p:nvPr/>
        </p:nvSpPr>
        <p:spPr>
          <a:xfrm>
            <a:off x="9837017" y="4357319"/>
            <a:ext cx="272155" cy="849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" tIns="3761" rIns="3761" bIns="376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646" dirty="0"/>
              <a:t>N31</a:t>
            </a:r>
          </a:p>
        </p:txBody>
      </p:sp>
    </p:spTree>
    <p:extLst>
      <p:ext uri="{BB962C8B-B14F-4D97-AF65-F5344CB8AC3E}">
        <p14:creationId xmlns:p14="http://schemas.microsoft.com/office/powerpoint/2010/main" val="154111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Forma libre"/>
          <p:cNvSpPr/>
          <p:nvPr/>
        </p:nvSpPr>
        <p:spPr>
          <a:xfrm>
            <a:off x="5543501" y="2022800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Inspección Industrial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5552391" y="2701079"/>
            <a:ext cx="315035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K31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6643344" y="2700612"/>
            <a:ext cx="407971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5934</a:t>
            </a:r>
            <a:endParaRPr lang="es-MX" sz="1050" dirty="0"/>
          </a:p>
        </p:txBody>
      </p:sp>
      <p:cxnSp>
        <p:nvCxnSpPr>
          <p:cNvPr id="88" name="87 Conector recto"/>
          <p:cNvCxnSpPr>
            <a:cxnSpLocks/>
          </p:cNvCxnSpPr>
          <p:nvPr/>
        </p:nvCxnSpPr>
        <p:spPr>
          <a:xfrm>
            <a:off x="946736" y="3047274"/>
            <a:ext cx="1008265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946736" y="3038259"/>
            <a:ext cx="0" cy="14152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6298383" y="2863643"/>
            <a:ext cx="0" cy="1672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5554121" y="3020195"/>
            <a:ext cx="0" cy="19299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99 Forma libre"/>
          <p:cNvSpPr/>
          <p:nvPr/>
        </p:nvSpPr>
        <p:spPr>
          <a:xfrm>
            <a:off x="190652" y="4429435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Dirección de </a:t>
            </a:r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Dictaminación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 y Concertación</a:t>
            </a:r>
          </a:p>
        </p:txBody>
      </p:sp>
      <p:sp>
        <p:nvSpPr>
          <p:cNvPr id="101" name="100 CuadroTexto"/>
          <p:cNvSpPr txBox="1"/>
          <p:nvPr/>
        </p:nvSpPr>
        <p:spPr>
          <a:xfrm>
            <a:off x="207374" y="5119439"/>
            <a:ext cx="441049" cy="1487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M11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1277577" y="5126465"/>
            <a:ext cx="407971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3514</a:t>
            </a:r>
          </a:p>
        </p:txBody>
      </p:sp>
      <p:sp>
        <p:nvSpPr>
          <p:cNvPr id="103" name="102 Forma libre"/>
          <p:cNvSpPr/>
          <p:nvPr/>
        </p:nvSpPr>
        <p:spPr>
          <a:xfrm>
            <a:off x="4787417" y="4972383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Coordinación Institucional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4791796" y="5628831"/>
            <a:ext cx="409546" cy="16030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O31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5887505" y="5660150"/>
            <a:ext cx="407971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5952</a:t>
            </a:r>
          </a:p>
        </p:txBody>
      </p:sp>
      <p:sp>
        <p:nvSpPr>
          <p:cNvPr id="106" name="105 Forma libre"/>
          <p:cNvSpPr/>
          <p:nvPr/>
        </p:nvSpPr>
        <p:spPr>
          <a:xfrm>
            <a:off x="3740145" y="6171194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y Gestión</a:t>
            </a:r>
          </a:p>
        </p:txBody>
      </p:sp>
      <p:sp>
        <p:nvSpPr>
          <p:cNvPr id="107" name="106 CuadroTexto"/>
          <p:cNvSpPr txBox="1"/>
          <p:nvPr/>
        </p:nvSpPr>
        <p:spPr>
          <a:xfrm>
            <a:off x="3740145" y="6863387"/>
            <a:ext cx="442251" cy="1455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O11</a:t>
            </a:r>
          </a:p>
        </p:txBody>
      </p:sp>
      <p:sp>
        <p:nvSpPr>
          <p:cNvPr id="108" name="107 CuadroTexto"/>
          <p:cNvSpPr txBox="1"/>
          <p:nvPr/>
        </p:nvSpPr>
        <p:spPr>
          <a:xfrm>
            <a:off x="4844342" y="6864564"/>
            <a:ext cx="407971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3673</a:t>
            </a:r>
          </a:p>
        </p:txBody>
      </p:sp>
      <p:cxnSp>
        <p:nvCxnSpPr>
          <p:cNvPr id="109" name="108 Conector recto"/>
          <p:cNvCxnSpPr/>
          <p:nvPr/>
        </p:nvCxnSpPr>
        <p:spPr>
          <a:xfrm>
            <a:off x="4496229" y="3038259"/>
            <a:ext cx="0" cy="315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109 Forma libre"/>
          <p:cNvSpPr/>
          <p:nvPr/>
        </p:nvSpPr>
        <p:spPr>
          <a:xfrm>
            <a:off x="10273305" y="3488941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/>
          <a:p>
            <a:pPr algn="ctr" defTabSz="4277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111" name="110 Forma libre"/>
          <p:cNvSpPr/>
          <p:nvPr/>
        </p:nvSpPr>
        <p:spPr>
          <a:xfrm>
            <a:off x="8115861" y="3496627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/>
          <a:p>
            <a:pPr algn="ctr" defTabSz="4277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cxnSp>
        <p:nvCxnSpPr>
          <p:cNvPr id="112" name="111 Conector recto"/>
          <p:cNvCxnSpPr/>
          <p:nvPr/>
        </p:nvCxnSpPr>
        <p:spPr>
          <a:xfrm>
            <a:off x="8871945" y="3047274"/>
            <a:ext cx="0" cy="4336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11029389" y="3030912"/>
            <a:ext cx="0" cy="4336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528479" y="1117429"/>
            <a:ext cx="551625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1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Inspección Industrial</a:t>
            </a:r>
          </a:p>
        </p:txBody>
      </p:sp>
      <p:grpSp>
        <p:nvGrpSpPr>
          <p:cNvPr id="37" name="131 Grupo">
            <a:extLst>
              <a:ext uri="{FF2B5EF4-FFF2-40B4-BE49-F238E27FC236}">
                <a16:creationId xmlns:a16="http://schemas.microsoft.com/office/drawing/2014/main" xmlns="" id="{673AF03F-56E6-4D03-858E-CC02093D69C7}"/>
              </a:ext>
            </a:extLst>
          </p:cNvPr>
          <p:cNvGrpSpPr/>
          <p:nvPr/>
        </p:nvGrpSpPr>
        <p:grpSpPr>
          <a:xfrm>
            <a:off x="-1" y="764976"/>
            <a:ext cx="12601575" cy="6931422"/>
            <a:chOff x="-3176" y="0"/>
            <a:chExt cx="15497539" cy="9001125"/>
          </a:xfrm>
        </p:grpSpPr>
        <p:pic>
          <p:nvPicPr>
            <p:cNvPr id="38" name="Picture 2">
              <a:extLst>
                <a:ext uri="{FF2B5EF4-FFF2-40B4-BE49-F238E27FC236}">
                  <a16:creationId xmlns:a16="http://schemas.microsoft.com/office/drawing/2014/main" xmlns="" id="{AB3912E2-FFFF-409E-B84F-188D32144B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6">
              <a:extLst>
                <a:ext uri="{FF2B5EF4-FFF2-40B4-BE49-F238E27FC236}">
                  <a16:creationId xmlns:a16="http://schemas.microsoft.com/office/drawing/2014/main" xmlns="" id="{4396DAFB-8FC8-4E4D-A06E-9CC2FDA022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8">
              <a:extLst>
                <a:ext uri="{FF2B5EF4-FFF2-40B4-BE49-F238E27FC236}">
                  <a16:creationId xmlns:a16="http://schemas.microsoft.com/office/drawing/2014/main" xmlns="" id="{43C8E40F-B177-44F1-B52D-68263C764C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6">
              <a:extLst>
                <a:ext uri="{FF2B5EF4-FFF2-40B4-BE49-F238E27FC236}">
                  <a16:creationId xmlns:a16="http://schemas.microsoft.com/office/drawing/2014/main" xmlns="" id="{D4B714AB-6533-4D8C-9615-7BB77D1702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11">
              <a:extLst>
                <a:ext uri="{FF2B5EF4-FFF2-40B4-BE49-F238E27FC236}">
                  <a16:creationId xmlns:a16="http://schemas.microsoft.com/office/drawing/2014/main" xmlns="" id="{4CDF7FD0-B6E8-479E-9C09-681FBD748D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3" name="89 Conector recto">
            <a:extLst>
              <a:ext uri="{FF2B5EF4-FFF2-40B4-BE49-F238E27FC236}">
                <a16:creationId xmlns:a16="http://schemas.microsoft.com/office/drawing/2014/main" xmlns="" id="{0B647466-A1FD-4AB0-832A-6811D027731D}"/>
              </a:ext>
            </a:extLst>
          </p:cNvPr>
          <p:cNvCxnSpPr>
            <a:cxnSpLocks/>
          </p:cNvCxnSpPr>
          <p:nvPr/>
        </p:nvCxnSpPr>
        <p:spPr>
          <a:xfrm>
            <a:off x="3482314" y="3038260"/>
            <a:ext cx="0" cy="19413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99 Forma libre">
            <a:extLst>
              <a:ext uri="{FF2B5EF4-FFF2-40B4-BE49-F238E27FC236}">
                <a16:creationId xmlns:a16="http://schemas.microsoft.com/office/drawing/2014/main" xmlns="" id="{B4A63DC6-E0C4-45A9-9CAC-204DD6B9A075}"/>
              </a:ext>
            </a:extLst>
          </p:cNvPr>
          <p:cNvSpPr/>
          <p:nvPr/>
        </p:nvSpPr>
        <p:spPr>
          <a:xfrm>
            <a:off x="2726230" y="4972383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Atención Ciudadana</a:t>
            </a:r>
          </a:p>
        </p:txBody>
      </p:sp>
      <p:sp>
        <p:nvSpPr>
          <p:cNvPr id="44" name="100 CuadroTexto">
            <a:extLst>
              <a:ext uri="{FF2B5EF4-FFF2-40B4-BE49-F238E27FC236}">
                <a16:creationId xmlns:a16="http://schemas.microsoft.com/office/drawing/2014/main" xmlns="" id="{BA633A2E-2438-4B38-AB7D-F45C48F2F1BE}"/>
              </a:ext>
            </a:extLst>
          </p:cNvPr>
          <p:cNvSpPr txBox="1"/>
          <p:nvPr/>
        </p:nvSpPr>
        <p:spPr>
          <a:xfrm>
            <a:off x="2736909" y="5659827"/>
            <a:ext cx="441049" cy="1487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O31</a:t>
            </a:r>
          </a:p>
        </p:txBody>
      </p:sp>
      <p:sp>
        <p:nvSpPr>
          <p:cNvPr id="45" name="100 CuadroTexto">
            <a:extLst>
              <a:ext uri="{FF2B5EF4-FFF2-40B4-BE49-F238E27FC236}">
                <a16:creationId xmlns:a16="http://schemas.microsoft.com/office/drawing/2014/main" xmlns="" id="{2DDBE8F0-260E-475F-91E2-B38C9D99C009}"/>
              </a:ext>
            </a:extLst>
          </p:cNvPr>
          <p:cNvSpPr txBox="1"/>
          <p:nvPr/>
        </p:nvSpPr>
        <p:spPr>
          <a:xfrm>
            <a:off x="3775644" y="5654158"/>
            <a:ext cx="441049" cy="1487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4710</a:t>
            </a:r>
          </a:p>
        </p:txBody>
      </p:sp>
      <p:cxnSp>
        <p:nvCxnSpPr>
          <p:cNvPr id="46" name="92 Conector recto">
            <a:extLst>
              <a:ext uri="{FF2B5EF4-FFF2-40B4-BE49-F238E27FC236}">
                <a16:creationId xmlns:a16="http://schemas.microsoft.com/office/drawing/2014/main" xmlns="" id="{9BD71AE8-105C-4885-A4F0-E8D217D30E25}"/>
              </a:ext>
            </a:extLst>
          </p:cNvPr>
          <p:cNvCxnSpPr/>
          <p:nvPr/>
        </p:nvCxnSpPr>
        <p:spPr>
          <a:xfrm>
            <a:off x="7119356" y="3082948"/>
            <a:ext cx="0" cy="19299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102 Forma libre">
            <a:extLst>
              <a:ext uri="{FF2B5EF4-FFF2-40B4-BE49-F238E27FC236}">
                <a16:creationId xmlns:a16="http://schemas.microsoft.com/office/drawing/2014/main" xmlns="" id="{ED5611C1-7BAB-4CC2-9D20-97B7EA0B0798}"/>
              </a:ext>
            </a:extLst>
          </p:cNvPr>
          <p:cNvSpPr/>
          <p:nvPr/>
        </p:nvSpPr>
        <p:spPr>
          <a:xfrm>
            <a:off x="6363272" y="4421749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9" tIns="3889" rIns="3889" bIns="3889" numCol="1" spcCol="1270" anchor="ctr" anchorCtr="0">
            <a:noAutofit/>
          </a:bodyPr>
          <a:lstStyle/>
          <a:p>
            <a:pPr algn="ctr" defTabSz="27225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Coordinación Regional Operativa Golfo-Centro</a:t>
            </a:r>
          </a:p>
        </p:txBody>
      </p:sp>
      <p:sp>
        <p:nvSpPr>
          <p:cNvPr id="48" name="100 CuadroTexto">
            <a:extLst>
              <a:ext uri="{FF2B5EF4-FFF2-40B4-BE49-F238E27FC236}">
                <a16:creationId xmlns:a16="http://schemas.microsoft.com/office/drawing/2014/main" xmlns="" id="{63D6B533-0222-4719-BB28-CBD9F3ECFCF0}"/>
              </a:ext>
            </a:extLst>
          </p:cNvPr>
          <p:cNvSpPr txBox="1"/>
          <p:nvPr/>
        </p:nvSpPr>
        <p:spPr>
          <a:xfrm>
            <a:off x="6370247" y="5113418"/>
            <a:ext cx="441049" cy="14876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M11</a:t>
            </a:r>
          </a:p>
        </p:txBody>
      </p:sp>
      <p:sp>
        <p:nvSpPr>
          <p:cNvPr id="49" name="104 CuadroTexto">
            <a:extLst>
              <a:ext uri="{FF2B5EF4-FFF2-40B4-BE49-F238E27FC236}">
                <a16:creationId xmlns:a16="http://schemas.microsoft.com/office/drawing/2014/main" xmlns="" id="{9110A825-A67F-4C50-8C9A-07C62A52E330}"/>
              </a:ext>
            </a:extLst>
          </p:cNvPr>
          <p:cNvSpPr txBox="1"/>
          <p:nvPr/>
        </p:nvSpPr>
        <p:spPr>
          <a:xfrm>
            <a:off x="7467469" y="5113418"/>
            <a:ext cx="407971" cy="14811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050" dirty="0"/>
              <a:t>3516</a:t>
            </a:r>
          </a:p>
        </p:txBody>
      </p:sp>
      <p:cxnSp>
        <p:nvCxnSpPr>
          <p:cNvPr id="50" name="89 Conector recto">
            <a:extLst>
              <a:ext uri="{FF2B5EF4-FFF2-40B4-BE49-F238E27FC236}">
                <a16:creationId xmlns:a16="http://schemas.microsoft.com/office/drawing/2014/main" xmlns="" id="{94083278-8BC4-4562-A5B6-56840F2BFB4E}"/>
              </a:ext>
            </a:extLst>
          </p:cNvPr>
          <p:cNvCxnSpPr>
            <a:cxnSpLocks/>
          </p:cNvCxnSpPr>
          <p:nvPr/>
        </p:nvCxnSpPr>
        <p:spPr>
          <a:xfrm>
            <a:off x="2290919" y="3062872"/>
            <a:ext cx="0" cy="4493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110 Forma libre">
            <a:extLst>
              <a:ext uri="{FF2B5EF4-FFF2-40B4-BE49-F238E27FC236}">
                <a16:creationId xmlns:a16="http://schemas.microsoft.com/office/drawing/2014/main" xmlns="" id="{B048F044-CE84-47E0-9072-B3E657A71355}"/>
              </a:ext>
            </a:extLst>
          </p:cNvPr>
          <p:cNvSpPr/>
          <p:nvPr/>
        </p:nvSpPr>
        <p:spPr>
          <a:xfrm>
            <a:off x="1536702" y="3512225"/>
            <a:ext cx="1512168" cy="84148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1" tIns="6111" rIns="6111" bIns="6111" numCol="1" spcCol="1270" anchor="ctr" anchorCtr="0">
            <a:noAutofit/>
          </a:bodyPr>
          <a:lstStyle/>
          <a:p>
            <a:pPr algn="ctr" defTabSz="42775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en Puertos, Aeropuertos y Fronteras.</a:t>
            </a:r>
          </a:p>
        </p:txBody>
      </p:sp>
    </p:spTree>
    <p:extLst>
      <p:ext uri="{BB962C8B-B14F-4D97-AF65-F5344CB8AC3E}">
        <p14:creationId xmlns:p14="http://schemas.microsoft.com/office/powerpoint/2010/main" val="239666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73 Forma libre"/>
          <p:cNvSpPr/>
          <p:nvPr/>
        </p:nvSpPr>
        <p:spPr>
          <a:xfrm>
            <a:off x="4908796" y="1397513"/>
            <a:ext cx="1959146" cy="90591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89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4927554" y="2134401"/>
            <a:ext cx="423583" cy="14868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K11</a:t>
            </a:r>
          </a:p>
        </p:txBody>
      </p:sp>
      <p:sp>
        <p:nvSpPr>
          <p:cNvPr id="77" name="76 CuadroTexto">
            <a:hlinkClick r:id="rId2"/>
          </p:cNvPr>
          <p:cNvSpPr txBox="1"/>
          <p:nvPr/>
        </p:nvSpPr>
        <p:spPr>
          <a:xfrm>
            <a:off x="6494227" y="2151424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3460</a:t>
            </a:r>
            <a:endParaRPr lang="es-MX" sz="933" dirty="0"/>
          </a:p>
        </p:txBody>
      </p:sp>
      <p:cxnSp>
        <p:nvCxnSpPr>
          <p:cNvPr id="78" name="77 Conector recto"/>
          <p:cNvCxnSpPr/>
          <p:nvPr/>
        </p:nvCxnSpPr>
        <p:spPr>
          <a:xfrm flipV="1">
            <a:off x="2324346" y="2718519"/>
            <a:ext cx="772885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10067995" y="2698613"/>
            <a:ext cx="1" cy="3946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124 Forma libre"/>
          <p:cNvSpPr/>
          <p:nvPr/>
        </p:nvSpPr>
        <p:spPr>
          <a:xfrm>
            <a:off x="1485568" y="3133613"/>
            <a:ext cx="1677555" cy="8300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89" b="1" dirty="0">
                <a:latin typeface="Arial" panose="020B0604020202020204" pitchFamily="34" charset="0"/>
                <a:cs typeface="Arial" panose="020B0604020202020204" pitchFamily="34" charset="0"/>
              </a:rPr>
              <a:t>Dirección de Aseguramiento y Control de Calidad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1485568" y="3803545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N31</a:t>
            </a:r>
          </a:p>
        </p:txBody>
      </p:sp>
      <p:sp>
        <p:nvSpPr>
          <p:cNvPr id="131" name="130 CuadroTexto"/>
          <p:cNvSpPr txBox="1"/>
          <p:nvPr/>
        </p:nvSpPr>
        <p:spPr>
          <a:xfrm>
            <a:off x="2789906" y="3815570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3538</a:t>
            </a:r>
          </a:p>
        </p:txBody>
      </p:sp>
      <p:sp>
        <p:nvSpPr>
          <p:cNvPr id="132" name="131 Forma libre"/>
          <p:cNvSpPr/>
          <p:nvPr/>
        </p:nvSpPr>
        <p:spPr>
          <a:xfrm>
            <a:off x="9296029" y="3093264"/>
            <a:ext cx="1677555" cy="81100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89" b="1" dirty="0">
                <a:latin typeface="Arial" panose="020B0604020202020204" pitchFamily="34" charset="0"/>
                <a:cs typeface="Arial" panose="020B0604020202020204" pitchFamily="34" charset="0"/>
              </a:rPr>
              <a:t>Dirección de Apoyo Técnico en Contaminación Ambiental</a:t>
            </a:r>
          </a:p>
        </p:txBody>
      </p:sp>
      <p:sp>
        <p:nvSpPr>
          <p:cNvPr id="133" name="132 CuadroTexto"/>
          <p:cNvSpPr txBox="1"/>
          <p:nvPr/>
        </p:nvSpPr>
        <p:spPr>
          <a:xfrm>
            <a:off x="9299462" y="3763677"/>
            <a:ext cx="324872" cy="14058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N31</a:t>
            </a:r>
          </a:p>
        </p:txBody>
      </p:sp>
      <p:sp>
        <p:nvSpPr>
          <p:cNvPr id="135" name="134 CuadroTexto">
            <a:hlinkClick r:id="rId3"/>
          </p:cNvPr>
          <p:cNvSpPr txBox="1"/>
          <p:nvPr/>
        </p:nvSpPr>
        <p:spPr>
          <a:xfrm>
            <a:off x="10610943" y="3772606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3554</a:t>
            </a:r>
          </a:p>
        </p:txBody>
      </p:sp>
      <p:cxnSp>
        <p:nvCxnSpPr>
          <p:cNvPr id="145" name="144 Conector recto"/>
          <p:cNvCxnSpPr>
            <a:cxnSpLocks/>
          </p:cNvCxnSpPr>
          <p:nvPr/>
        </p:nvCxnSpPr>
        <p:spPr>
          <a:xfrm>
            <a:off x="5943998" y="2283084"/>
            <a:ext cx="0" cy="5936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159 Forma libre"/>
          <p:cNvSpPr/>
          <p:nvPr/>
        </p:nvSpPr>
        <p:spPr>
          <a:xfrm>
            <a:off x="5105220" y="3093264"/>
            <a:ext cx="1677555" cy="84251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89" b="1" dirty="0">
                <a:latin typeface="Arial" panose="020B0604020202020204" pitchFamily="34" charset="0"/>
                <a:cs typeface="Arial" panose="020B0604020202020204" pitchFamily="34" charset="0"/>
              </a:rPr>
              <a:t>Dirección de Evaluación y Seguimiento de Programas</a:t>
            </a:r>
          </a:p>
        </p:txBody>
      </p:sp>
      <p:sp>
        <p:nvSpPr>
          <p:cNvPr id="163" name="162 CuadroTexto"/>
          <p:cNvSpPr txBox="1"/>
          <p:nvPr/>
        </p:nvSpPr>
        <p:spPr>
          <a:xfrm>
            <a:off x="5099837" y="3788432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N31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6420134" y="3772606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3539</a:t>
            </a:r>
          </a:p>
        </p:txBody>
      </p:sp>
      <p:cxnSp>
        <p:nvCxnSpPr>
          <p:cNvPr id="168" name="167 Conector recto"/>
          <p:cNvCxnSpPr/>
          <p:nvPr/>
        </p:nvCxnSpPr>
        <p:spPr>
          <a:xfrm>
            <a:off x="2324345" y="2718519"/>
            <a:ext cx="0" cy="3747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023058" y="478271"/>
            <a:ext cx="6884449" cy="427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178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grpSp>
        <p:nvGrpSpPr>
          <p:cNvPr id="87" name="131 Grupo">
            <a:extLst>
              <a:ext uri="{FF2B5EF4-FFF2-40B4-BE49-F238E27FC236}">
                <a16:creationId xmlns="" xmlns:a16="http://schemas.microsoft.com/office/drawing/2014/main" id="{7B4E2E0F-2FBE-409C-83E9-F9B308D665FB}"/>
              </a:ext>
            </a:extLst>
          </p:cNvPr>
          <p:cNvGrpSpPr/>
          <p:nvPr/>
        </p:nvGrpSpPr>
        <p:grpSpPr>
          <a:xfrm>
            <a:off x="0" y="30162"/>
            <a:ext cx="12601575" cy="8401050"/>
            <a:chOff x="-3176" y="0"/>
            <a:chExt cx="15497539" cy="9001125"/>
          </a:xfrm>
        </p:grpSpPr>
        <p:pic>
          <p:nvPicPr>
            <p:cNvPr id="88" name="Picture 2">
              <a:extLst>
                <a:ext uri="{FF2B5EF4-FFF2-40B4-BE49-F238E27FC236}">
                  <a16:creationId xmlns="" xmlns:a16="http://schemas.microsoft.com/office/drawing/2014/main" id="{7810CC3E-48BF-4345-A8DE-7EF88989E8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9" name="Picture 6">
              <a:extLst>
                <a:ext uri="{FF2B5EF4-FFF2-40B4-BE49-F238E27FC236}">
                  <a16:creationId xmlns="" xmlns:a16="http://schemas.microsoft.com/office/drawing/2014/main" id="{DC740C96-9E03-4232-AAF9-26DEAC3069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0" name="Picture 8">
              <a:extLst>
                <a:ext uri="{FF2B5EF4-FFF2-40B4-BE49-F238E27FC236}">
                  <a16:creationId xmlns="" xmlns:a16="http://schemas.microsoft.com/office/drawing/2014/main" id="{23BD6BD7-7904-4450-87CB-ABF77DEE52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6">
              <a:extLst>
                <a:ext uri="{FF2B5EF4-FFF2-40B4-BE49-F238E27FC236}">
                  <a16:creationId xmlns="" xmlns:a16="http://schemas.microsoft.com/office/drawing/2014/main" id="{BC2EC9D4-29E0-4ACE-89DF-9C3BC7F189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2" name="Picture 11">
              <a:extLst>
                <a:ext uri="{FF2B5EF4-FFF2-40B4-BE49-F238E27FC236}">
                  <a16:creationId xmlns="" xmlns:a16="http://schemas.microsoft.com/office/drawing/2014/main" id="{6EA7441B-C918-43F5-AB76-2BDB3FB408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3" name="80 Conector recto">
            <a:extLst>
              <a:ext uri="{FF2B5EF4-FFF2-40B4-BE49-F238E27FC236}">
                <a16:creationId xmlns="" xmlns:a16="http://schemas.microsoft.com/office/drawing/2014/main" id="{BED4AB55-C0EF-43F6-9CEA-A98D51C47B5F}"/>
              </a:ext>
            </a:extLst>
          </p:cNvPr>
          <p:cNvCxnSpPr>
            <a:cxnSpLocks/>
          </p:cNvCxnSpPr>
          <p:nvPr/>
        </p:nvCxnSpPr>
        <p:spPr>
          <a:xfrm>
            <a:off x="5943998" y="2778727"/>
            <a:ext cx="0" cy="3145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80 Conector recto">
            <a:extLst>
              <a:ext uri="{FF2B5EF4-FFF2-40B4-BE49-F238E27FC236}">
                <a16:creationId xmlns="" xmlns:a16="http://schemas.microsoft.com/office/drawing/2014/main" id="{FA4382BE-B5BA-42C4-8A9A-64A54E5B360C}"/>
              </a:ext>
            </a:extLst>
          </p:cNvPr>
          <p:cNvCxnSpPr>
            <a:cxnSpLocks/>
          </p:cNvCxnSpPr>
          <p:nvPr/>
        </p:nvCxnSpPr>
        <p:spPr>
          <a:xfrm>
            <a:off x="2324345" y="3963646"/>
            <a:ext cx="0" cy="4304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77 Conector recto">
            <a:extLst>
              <a:ext uri="{FF2B5EF4-FFF2-40B4-BE49-F238E27FC236}">
                <a16:creationId xmlns="" xmlns:a16="http://schemas.microsoft.com/office/drawing/2014/main" id="{8339E803-7F19-4DB6-B914-83630E3302F3}"/>
              </a:ext>
            </a:extLst>
          </p:cNvPr>
          <p:cNvCxnSpPr>
            <a:cxnSpLocks/>
          </p:cNvCxnSpPr>
          <p:nvPr/>
        </p:nvCxnSpPr>
        <p:spPr>
          <a:xfrm>
            <a:off x="853906" y="4402907"/>
            <a:ext cx="2982607" cy="165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80 Conector recto">
            <a:extLst>
              <a:ext uri="{FF2B5EF4-FFF2-40B4-BE49-F238E27FC236}">
                <a16:creationId xmlns="" xmlns:a16="http://schemas.microsoft.com/office/drawing/2014/main" id="{E782648E-6D50-4BE4-B9ED-3111F9C3D9CB}"/>
              </a:ext>
            </a:extLst>
          </p:cNvPr>
          <p:cNvCxnSpPr>
            <a:cxnSpLocks/>
          </p:cNvCxnSpPr>
          <p:nvPr/>
        </p:nvCxnSpPr>
        <p:spPr>
          <a:xfrm flipH="1">
            <a:off x="853908" y="4402907"/>
            <a:ext cx="1" cy="15681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80 Conector recto">
            <a:extLst>
              <a:ext uri="{FF2B5EF4-FFF2-40B4-BE49-F238E27FC236}">
                <a16:creationId xmlns="" xmlns:a16="http://schemas.microsoft.com/office/drawing/2014/main" id="{59522616-B9D2-4558-A0DF-ECFD265EB340}"/>
              </a:ext>
            </a:extLst>
          </p:cNvPr>
          <p:cNvCxnSpPr>
            <a:cxnSpLocks/>
          </p:cNvCxnSpPr>
          <p:nvPr/>
        </p:nvCxnSpPr>
        <p:spPr>
          <a:xfrm>
            <a:off x="2324345" y="4178890"/>
            <a:ext cx="0" cy="17921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80 Conector recto">
            <a:extLst>
              <a:ext uri="{FF2B5EF4-FFF2-40B4-BE49-F238E27FC236}">
                <a16:creationId xmlns="" xmlns:a16="http://schemas.microsoft.com/office/drawing/2014/main" id="{19456E04-E4BB-449A-936E-55E7B9C2692E}"/>
              </a:ext>
            </a:extLst>
          </p:cNvPr>
          <p:cNvCxnSpPr>
            <a:cxnSpLocks/>
          </p:cNvCxnSpPr>
          <p:nvPr/>
        </p:nvCxnSpPr>
        <p:spPr>
          <a:xfrm>
            <a:off x="3836513" y="4419478"/>
            <a:ext cx="0" cy="1551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159 Forma libre">
            <a:extLst>
              <a:ext uri="{FF2B5EF4-FFF2-40B4-BE49-F238E27FC236}">
                <a16:creationId xmlns="" xmlns:a16="http://schemas.microsoft.com/office/drawing/2014/main" id="{F3DFD056-E6C9-4F7B-892A-01E3FD2BB7BF}"/>
              </a:ext>
            </a:extLst>
          </p:cNvPr>
          <p:cNvSpPr/>
          <p:nvPr/>
        </p:nvSpPr>
        <p:spPr>
          <a:xfrm>
            <a:off x="240108" y="5954442"/>
            <a:ext cx="1335950" cy="80732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de Calidad de Laboratorios</a:t>
            </a:r>
          </a:p>
        </p:txBody>
      </p:sp>
      <p:sp>
        <p:nvSpPr>
          <p:cNvPr id="39" name="159 Forma libre">
            <a:extLst>
              <a:ext uri="{FF2B5EF4-FFF2-40B4-BE49-F238E27FC236}">
                <a16:creationId xmlns="" xmlns:a16="http://schemas.microsoft.com/office/drawing/2014/main" id="{85E60CD3-1646-4B14-93DA-2443E3F256F0}"/>
              </a:ext>
            </a:extLst>
          </p:cNvPr>
          <p:cNvSpPr/>
          <p:nvPr/>
        </p:nvSpPr>
        <p:spPr>
          <a:xfrm>
            <a:off x="1687178" y="5971028"/>
            <a:ext cx="1347700" cy="79073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Inspecciones en el Edo. De Tabasco</a:t>
            </a:r>
          </a:p>
        </p:txBody>
      </p:sp>
      <p:sp>
        <p:nvSpPr>
          <p:cNvPr id="40" name="159 Forma libre">
            <a:extLst>
              <a:ext uri="{FF2B5EF4-FFF2-40B4-BE49-F238E27FC236}">
                <a16:creationId xmlns="" xmlns:a16="http://schemas.microsoft.com/office/drawing/2014/main" id="{EAABEB3B-1640-49B6-8585-7BB724BD900B}"/>
              </a:ext>
            </a:extLst>
          </p:cNvPr>
          <p:cNvSpPr/>
          <p:nvPr/>
        </p:nvSpPr>
        <p:spPr>
          <a:xfrm>
            <a:off x="3163122" y="5972972"/>
            <a:ext cx="1460135" cy="77026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Aseguramiento de Calidad de Laboratorio ZMVM</a:t>
            </a:r>
          </a:p>
        </p:txBody>
      </p:sp>
      <p:sp>
        <p:nvSpPr>
          <p:cNvPr id="42" name="162 CuadroTexto">
            <a:extLst>
              <a:ext uri="{FF2B5EF4-FFF2-40B4-BE49-F238E27FC236}">
                <a16:creationId xmlns="" xmlns:a16="http://schemas.microsoft.com/office/drawing/2014/main" id="{42D6F7AE-D15B-468C-BECE-DE57250A7471}"/>
              </a:ext>
            </a:extLst>
          </p:cNvPr>
          <p:cNvSpPr txBox="1"/>
          <p:nvPr/>
        </p:nvSpPr>
        <p:spPr>
          <a:xfrm>
            <a:off x="264457" y="6614583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44" name="163 CuadroTexto">
            <a:hlinkClick r:id="rId8"/>
            <a:extLst>
              <a:ext uri="{FF2B5EF4-FFF2-40B4-BE49-F238E27FC236}">
                <a16:creationId xmlns="" xmlns:a16="http://schemas.microsoft.com/office/drawing/2014/main" id="{FAB9C9B5-F7E4-4616-A890-AC994207469F}"/>
              </a:ext>
            </a:extLst>
          </p:cNvPr>
          <p:cNvSpPr txBox="1"/>
          <p:nvPr/>
        </p:nvSpPr>
        <p:spPr>
          <a:xfrm>
            <a:off x="1196293" y="6590936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3588</a:t>
            </a:r>
          </a:p>
        </p:txBody>
      </p:sp>
      <p:sp>
        <p:nvSpPr>
          <p:cNvPr id="45" name="163 CuadroTexto">
            <a:extLst>
              <a:ext uri="{FF2B5EF4-FFF2-40B4-BE49-F238E27FC236}">
                <a16:creationId xmlns="" xmlns:a16="http://schemas.microsoft.com/office/drawing/2014/main" id="{25995E8F-2F6F-4A02-B76C-31E95126B032}"/>
              </a:ext>
            </a:extLst>
          </p:cNvPr>
          <p:cNvSpPr txBox="1"/>
          <p:nvPr/>
        </p:nvSpPr>
        <p:spPr>
          <a:xfrm>
            <a:off x="2660417" y="6611576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3686</a:t>
            </a:r>
          </a:p>
        </p:txBody>
      </p:sp>
      <p:sp>
        <p:nvSpPr>
          <p:cNvPr id="46" name="162 CuadroTexto">
            <a:extLst>
              <a:ext uri="{FF2B5EF4-FFF2-40B4-BE49-F238E27FC236}">
                <a16:creationId xmlns="" xmlns:a16="http://schemas.microsoft.com/office/drawing/2014/main" id="{AE30491D-8ECC-41B8-B851-A477094F0FF1}"/>
              </a:ext>
            </a:extLst>
          </p:cNvPr>
          <p:cNvSpPr txBox="1"/>
          <p:nvPr/>
        </p:nvSpPr>
        <p:spPr>
          <a:xfrm>
            <a:off x="1707826" y="6622155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47" name="162 CuadroTexto">
            <a:extLst>
              <a:ext uri="{FF2B5EF4-FFF2-40B4-BE49-F238E27FC236}">
                <a16:creationId xmlns="" xmlns:a16="http://schemas.microsoft.com/office/drawing/2014/main" id="{4FCD3BC3-5A2B-415D-A5F1-522A1998EB8F}"/>
              </a:ext>
            </a:extLst>
          </p:cNvPr>
          <p:cNvSpPr txBox="1"/>
          <p:nvPr/>
        </p:nvSpPr>
        <p:spPr>
          <a:xfrm>
            <a:off x="3165768" y="6622154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48" name="163 CuadroTexto">
            <a:extLst>
              <a:ext uri="{FF2B5EF4-FFF2-40B4-BE49-F238E27FC236}">
                <a16:creationId xmlns="" xmlns:a16="http://schemas.microsoft.com/office/drawing/2014/main" id="{45E3F896-ACFD-4456-B1E4-869EC0AFFCF2}"/>
              </a:ext>
            </a:extLst>
          </p:cNvPr>
          <p:cNvSpPr txBox="1"/>
          <p:nvPr/>
        </p:nvSpPr>
        <p:spPr>
          <a:xfrm>
            <a:off x="4260617" y="6590936"/>
            <a:ext cx="362641" cy="13166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3566</a:t>
            </a:r>
            <a:endParaRPr lang="es-MX" sz="933" dirty="0"/>
          </a:p>
        </p:txBody>
      </p:sp>
      <p:sp>
        <p:nvSpPr>
          <p:cNvPr id="57" name="159 Forma libre">
            <a:extLst>
              <a:ext uri="{FF2B5EF4-FFF2-40B4-BE49-F238E27FC236}">
                <a16:creationId xmlns="" xmlns:a16="http://schemas.microsoft.com/office/drawing/2014/main" id="{3E371290-5D83-49BB-AA82-DCBD0DC594A0}"/>
              </a:ext>
            </a:extLst>
          </p:cNvPr>
          <p:cNvSpPr/>
          <p:nvPr/>
        </p:nvSpPr>
        <p:spPr>
          <a:xfrm>
            <a:off x="3998178" y="4419477"/>
            <a:ext cx="1563310" cy="79399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de Programas</a:t>
            </a:r>
          </a:p>
        </p:txBody>
      </p:sp>
      <p:sp>
        <p:nvSpPr>
          <p:cNvPr id="58" name="159 Forma libre">
            <a:extLst>
              <a:ext uri="{FF2B5EF4-FFF2-40B4-BE49-F238E27FC236}">
                <a16:creationId xmlns="" xmlns:a16="http://schemas.microsoft.com/office/drawing/2014/main" id="{036E5440-8147-4083-AF28-D6BEA0DBBCF1}"/>
              </a:ext>
            </a:extLst>
          </p:cNvPr>
          <p:cNvSpPr/>
          <p:nvPr/>
        </p:nvSpPr>
        <p:spPr>
          <a:xfrm>
            <a:off x="7823115" y="5944802"/>
            <a:ext cx="1352741" cy="7541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Muestreo de Residuos Peligrosos</a:t>
            </a:r>
          </a:p>
        </p:txBody>
      </p:sp>
      <p:sp>
        <p:nvSpPr>
          <p:cNvPr id="59" name="159 Forma libre">
            <a:extLst>
              <a:ext uri="{FF2B5EF4-FFF2-40B4-BE49-F238E27FC236}">
                <a16:creationId xmlns="" xmlns:a16="http://schemas.microsoft.com/office/drawing/2014/main" id="{164367C7-A166-4D62-81CA-174AF06193B3}"/>
              </a:ext>
            </a:extLst>
          </p:cNvPr>
          <p:cNvSpPr/>
          <p:nvPr/>
        </p:nvSpPr>
        <p:spPr>
          <a:xfrm>
            <a:off x="6181497" y="4411098"/>
            <a:ext cx="1545483" cy="81618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a Programas</a:t>
            </a:r>
          </a:p>
        </p:txBody>
      </p:sp>
      <p:cxnSp>
        <p:nvCxnSpPr>
          <p:cNvPr id="63" name="77 Conector recto">
            <a:extLst>
              <a:ext uri="{FF2B5EF4-FFF2-40B4-BE49-F238E27FC236}">
                <a16:creationId xmlns="" xmlns:a16="http://schemas.microsoft.com/office/drawing/2014/main" id="{47F05F36-0559-477D-B752-746752147EF7}"/>
              </a:ext>
            </a:extLst>
          </p:cNvPr>
          <p:cNvCxnSpPr>
            <a:cxnSpLocks/>
          </p:cNvCxnSpPr>
          <p:nvPr/>
        </p:nvCxnSpPr>
        <p:spPr>
          <a:xfrm>
            <a:off x="4836953" y="4135758"/>
            <a:ext cx="2117285" cy="119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80 Conector recto">
            <a:extLst>
              <a:ext uri="{FF2B5EF4-FFF2-40B4-BE49-F238E27FC236}">
                <a16:creationId xmlns="" xmlns:a16="http://schemas.microsoft.com/office/drawing/2014/main" id="{21FE5FF1-91C4-46F9-BAD2-7B9F96FBB7A5}"/>
              </a:ext>
            </a:extLst>
          </p:cNvPr>
          <p:cNvCxnSpPr>
            <a:cxnSpLocks/>
          </p:cNvCxnSpPr>
          <p:nvPr/>
        </p:nvCxnSpPr>
        <p:spPr>
          <a:xfrm>
            <a:off x="4836953" y="4135758"/>
            <a:ext cx="0" cy="3040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80 Conector recto">
            <a:extLst>
              <a:ext uri="{FF2B5EF4-FFF2-40B4-BE49-F238E27FC236}">
                <a16:creationId xmlns="" xmlns:a16="http://schemas.microsoft.com/office/drawing/2014/main" id="{52184D14-A750-4402-ACF8-810126493F79}"/>
              </a:ext>
            </a:extLst>
          </p:cNvPr>
          <p:cNvCxnSpPr>
            <a:cxnSpLocks/>
          </p:cNvCxnSpPr>
          <p:nvPr/>
        </p:nvCxnSpPr>
        <p:spPr>
          <a:xfrm flipH="1">
            <a:off x="6954238" y="4159575"/>
            <a:ext cx="1639" cy="251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80 Conector recto">
            <a:extLst>
              <a:ext uri="{FF2B5EF4-FFF2-40B4-BE49-F238E27FC236}">
                <a16:creationId xmlns="" xmlns:a16="http://schemas.microsoft.com/office/drawing/2014/main" id="{094C18BA-15DA-4D42-87CA-12A7AB45C3F5}"/>
              </a:ext>
            </a:extLst>
          </p:cNvPr>
          <p:cNvCxnSpPr>
            <a:cxnSpLocks/>
          </p:cNvCxnSpPr>
          <p:nvPr/>
        </p:nvCxnSpPr>
        <p:spPr>
          <a:xfrm>
            <a:off x="5943998" y="3920515"/>
            <a:ext cx="0" cy="20198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162 CuadroTexto">
            <a:extLst>
              <a:ext uri="{FF2B5EF4-FFF2-40B4-BE49-F238E27FC236}">
                <a16:creationId xmlns="" xmlns:a16="http://schemas.microsoft.com/office/drawing/2014/main" id="{204AC25C-2A40-4BF6-856F-C7006B067AC1}"/>
              </a:ext>
            </a:extLst>
          </p:cNvPr>
          <p:cNvSpPr txBox="1"/>
          <p:nvPr/>
        </p:nvSpPr>
        <p:spPr>
          <a:xfrm>
            <a:off x="7844450" y="6556038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79" name="162 CuadroTexto">
            <a:extLst>
              <a:ext uri="{FF2B5EF4-FFF2-40B4-BE49-F238E27FC236}">
                <a16:creationId xmlns="" xmlns:a16="http://schemas.microsoft.com/office/drawing/2014/main" id="{D4A4A145-890E-40F7-B270-96DE821F6A6D}"/>
              </a:ext>
            </a:extLst>
          </p:cNvPr>
          <p:cNvSpPr txBox="1"/>
          <p:nvPr/>
        </p:nvSpPr>
        <p:spPr>
          <a:xfrm>
            <a:off x="6188774" y="5090951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80" name="162 CuadroTexto">
            <a:extLst>
              <a:ext uri="{FF2B5EF4-FFF2-40B4-BE49-F238E27FC236}">
                <a16:creationId xmlns="" xmlns:a16="http://schemas.microsoft.com/office/drawing/2014/main" id="{13C67DAC-B6EF-4D65-AD6D-209EA756569C}"/>
              </a:ext>
            </a:extLst>
          </p:cNvPr>
          <p:cNvSpPr txBox="1"/>
          <p:nvPr/>
        </p:nvSpPr>
        <p:spPr>
          <a:xfrm>
            <a:off x="5147171" y="5064700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5843</a:t>
            </a:r>
          </a:p>
        </p:txBody>
      </p:sp>
      <p:sp>
        <p:nvSpPr>
          <p:cNvPr id="82" name="162 CuadroTexto">
            <a:extLst>
              <a:ext uri="{FF2B5EF4-FFF2-40B4-BE49-F238E27FC236}">
                <a16:creationId xmlns="" xmlns:a16="http://schemas.microsoft.com/office/drawing/2014/main" id="{7147737E-A005-4E02-B903-B92BD553CD40}"/>
              </a:ext>
            </a:extLst>
          </p:cNvPr>
          <p:cNvSpPr txBox="1"/>
          <p:nvPr/>
        </p:nvSpPr>
        <p:spPr>
          <a:xfrm>
            <a:off x="7318920" y="5069754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5838</a:t>
            </a:r>
          </a:p>
        </p:txBody>
      </p:sp>
      <p:sp>
        <p:nvSpPr>
          <p:cNvPr id="83" name="162 CuadroTexto">
            <a:extLst>
              <a:ext uri="{FF2B5EF4-FFF2-40B4-BE49-F238E27FC236}">
                <a16:creationId xmlns="" xmlns:a16="http://schemas.microsoft.com/office/drawing/2014/main" id="{BA659F51-8F47-41D7-B435-E55061FAD22E}"/>
              </a:ext>
            </a:extLst>
          </p:cNvPr>
          <p:cNvSpPr txBox="1"/>
          <p:nvPr/>
        </p:nvSpPr>
        <p:spPr>
          <a:xfrm>
            <a:off x="8790193" y="6563044"/>
            <a:ext cx="385663" cy="12441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5700</a:t>
            </a:r>
          </a:p>
        </p:txBody>
      </p:sp>
      <p:cxnSp>
        <p:nvCxnSpPr>
          <p:cNvPr id="84" name="77 Conector recto">
            <a:extLst>
              <a:ext uri="{FF2B5EF4-FFF2-40B4-BE49-F238E27FC236}">
                <a16:creationId xmlns="" xmlns:a16="http://schemas.microsoft.com/office/drawing/2014/main" id="{CBFD5E5C-BE3E-4DE4-84AB-98EEBA17FD31}"/>
              </a:ext>
            </a:extLst>
          </p:cNvPr>
          <p:cNvCxnSpPr>
            <a:cxnSpLocks/>
          </p:cNvCxnSpPr>
          <p:nvPr/>
        </p:nvCxnSpPr>
        <p:spPr>
          <a:xfrm flipV="1">
            <a:off x="8541036" y="4125558"/>
            <a:ext cx="3159809" cy="16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80 Conector recto">
            <a:extLst>
              <a:ext uri="{FF2B5EF4-FFF2-40B4-BE49-F238E27FC236}">
                <a16:creationId xmlns="" xmlns:a16="http://schemas.microsoft.com/office/drawing/2014/main" id="{F23B8EC9-E32E-4D95-A71C-14D08D2D3999}"/>
              </a:ext>
            </a:extLst>
          </p:cNvPr>
          <p:cNvCxnSpPr>
            <a:cxnSpLocks/>
          </p:cNvCxnSpPr>
          <p:nvPr/>
        </p:nvCxnSpPr>
        <p:spPr>
          <a:xfrm>
            <a:off x="10140950" y="3881581"/>
            <a:ext cx="0" cy="5582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80 Conector recto">
            <a:extLst>
              <a:ext uri="{FF2B5EF4-FFF2-40B4-BE49-F238E27FC236}">
                <a16:creationId xmlns="" xmlns:a16="http://schemas.microsoft.com/office/drawing/2014/main" id="{F2993B0F-EBAE-42CF-B5A8-2F13F880B337}"/>
              </a:ext>
            </a:extLst>
          </p:cNvPr>
          <p:cNvCxnSpPr>
            <a:cxnSpLocks/>
          </p:cNvCxnSpPr>
          <p:nvPr/>
        </p:nvCxnSpPr>
        <p:spPr>
          <a:xfrm>
            <a:off x="11700844" y="4125558"/>
            <a:ext cx="0" cy="3206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80 Conector recto">
            <a:extLst>
              <a:ext uri="{FF2B5EF4-FFF2-40B4-BE49-F238E27FC236}">
                <a16:creationId xmlns="" xmlns:a16="http://schemas.microsoft.com/office/drawing/2014/main" id="{2B59F960-8813-4C46-99E2-764CED1D3AF5}"/>
              </a:ext>
            </a:extLst>
          </p:cNvPr>
          <p:cNvCxnSpPr>
            <a:cxnSpLocks/>
          </p:cNvCxnSpPr>
          <p:nvPr/>
        </p:nvCxnSpPr>
        <p:spPr>
          <a:xfrm>
            <a:off x="8581487" y="4125559"/>
            <a:ext cx="0" cy="2855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159 Forma libre">
            <a:extLst>
              <a:ext uri="{FF2B5EF4-FFF2-40B4-BE49-F238E27FC236}">
                <a16:creationId xmlns="" xmlns:a16="http://schemas.microsoft.com/office/drawing/2014/main" id="{DA763A0C-7756-4BFA-9317-ABDE201D1BAE}"/>
              </a:ext>
            </a:extLst>
          </p:cNvPr>
          <p:cNvSpPr/>
          <p:nvPr/>
        </p:nvSpPr>
        <p:spPr>
          <a:xfrm>
            <a:off x="7823115" y="4426376"/>
            <a:ext cx="1395224" cy="78709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Control de Residuos Peligrosos</a:t>
            </a:r>
          </a:p>
        </p:txBody>
      </p:sp>
      <p:sp>
        <p:nvSpPr>
          <p:cNvPr id="96" name="159 Forma libre">
            <a:extLst>
              <a:ext uri="{FF2B5EF4-FFF2-40B4-BE49-F238E27FC236}">
                <a16:creationId xmlns="" xmlns:a16="http://schemas.microsoft.com/office/drawing/2014/main" id="{39E44C9F-EA55-44F6-8E16-285D5358F00A}"/>
              </a:ext>
            </a:extLst>
          </p:cNvPr>
          <p:cNvSpPr/>
          <p:nvPr/>
        </p:nvSpPr>
        <p:spPr>
          <a:xfrm>
            <a:off x="9439407" y="4436849"/>
            <a:ext cx="1454522" cy="78709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Suelos Contaminados y Riesgo Ambiental</a:t>
            </a:r>
          </a:p>
        </p:txBody>
      </p:sp>
      <p:sp>
        <p:nvSpPr>
          <p:cNvPr id="97" name="159 Forma libre">
            <a:extLst>
              <a:ext uri="{FF2B5EF4-FFF2-40B4-BE49-F238E27FC236}">
                <a16:creationId xmlns="" xmlns:a16="http://schemas.microsoft.com/office/drawing/2014/main" id="{DEB13A67-51FE-4BE6-BDD8-8FBABB000CC6}"/>
              </a:ext>
            </a:extLst>
          </p:cNvPr>
          <p:cNvSpPr/>
          <p:nvPr/>
        </p:nvSpPr>
        <p:spPr>
          <a:xfrm>
            <a:off x="11044580" y="4447899"/>
            <a:ext cx="1454522" cy="78709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Contaminación Atmosférica e Impacto Ambiental</a:t>
            </a:r>
          </a:p>
        </p:txBody>
      </p:sp>
      <p:sp>
        <p:nvSpPr>
          <p:cNvPr id="99" name="162 CuadroTexto">
            <a:extLst>
              <a:ext uri="{FF2B5EF4-FFF2-40B4-BE49-F238E27FC236}">
                <a16:creationId xmlns="" xmlns:a16="http://schemas.microsoft.com/office/drawing/2014/main" id="{D50D4BF3-BA0F-4DF7-AE67-0886D7E66955}"/>
              </a:ext>
            </a:extLst>
          </p:cNvPr>
          <p:cNvSpPr txBox="1"/>
          <p:nvPr/>
        </p:nvSpPr>
        <p:spPr>
          <a:xfrm>
            <a:off x="4013877" y="5064700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103" name="162 CuadroTexto">
            <a:extLst>
              <a:ext uri="{FF2B5EF4-FFF2-40B4-BE49-F238E27FC236}">
                <a16:creationId xmlns="" xmlns:a16="http://schemas.microsoft.com/office/drawing/2014/main" id="{0C2E064E-BE99-4241-8D51-768BCEDB6652}"/>
              </a:ext>
            </a:extLst>
          </p:cNvPr>
          <p:cNvSpPr txBox="1"/>
          <p:nvPr/>
        </p:nvSpPr>
        <p:spPr>
          <a:xfrm>
            <a:off x="7869548" y="5081236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104" name="162 CuadroTexto">
            <a:extLst>
              <a:ext uri="{FF2B5EF4-FFF2-40B4-BE49-F238E27FC236}">
                <a16:creationId xmlns="" xmlns:a16="http://schemas.microsoft.com/office/drawing/2014/main" id="{78DEF075-2CA2-49E4-8260-5C3AF5DC293E}"/>
              </a:ext>
            </a:extLst>
          </p:cNvPr>
          <p:cNvSpPr txBox="1"/>
          <p:nvPr/>
        </p:nvSpPr>
        <p:spPr>
          <a:xfrm>
            <a:off x="11058370" y="5087812"/>
            <a:ext cx="294663" cy="12565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105" name="162 CuadroTexto">
            <a:extLst>
              <a:ext uri="{FF2B5EF4-FFF2-40B4-BE49-F238E27FC236}">
                <a16:creationId xmlns="" xmlns:a16="http://schemas.microsoft.com/office/drawing/2014/main" id="{B3537A0A-AA15-423B-BCF0-EA57C5E9BD9A}"/>
              </a:ext>
            </a:extLst>
          </p:cNvPr>
          <p:cNvSpPr txBox="1"/>
          <p:nvPr/>
        </p:nvSpPr>
        <p:spPr>
          <a:xfrm>
            <a:off x="10468140" y="5090951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5845</a:t>
            </a:r>
          </a:p>
        </p:txBody>
      </p:sp>
      <p:sp>
        <p:nvSpPr>
          <p:cNvPr id="106" name="162 CuadroTexto">
            <a:extLst>
              <a:ext uri="{FF2B5EF4-FFF2-40B4-BE49-F238E27FC236}">
                <a16:creationId xmlns="" xmlns:a16="http://schemas.microsoft.com/office/drawing/2014/main" id="{D3CFEADA-D11E-40BF-B0BF-69F66DAFA1EC}"/>
              </a:ext>
            </a:extLst>
          </p:cNvPr>
          <p:cNvSpPr txBox="1"/>
          <p:nvPr/>
        </p:nvSpPr>
        <p:spPr>
          <a:xfrm>
            <a:off x="9466738" y="5099415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O31</a:t>
            </a:r>
          </a:p>
        </p:txBody>
      </p:sp>
      <p:sp>
        <p:nvSpPr>
          <p:cNvPr id="107" name="162 CuadroTexto">
            <a:extLst>
              <a:ext uri="{FF2B5EF4-FFF2-40B4-BE49-F238E27FC236}">
                <a16:creationId xmlns="" xmlns:a16="http://schemas.microsoft.com/office/drawing/2014/main" id="{26BA31B0-8BE4-4805-A2FC-AFADD3621E55}"/>
              </a:ext>
            </a:extLst>
          </p:cNvPr>
          <p:cNvSpPr txBox="1"/>
          <p:nvPr/>
        </p:nvSpPr>
        <p:spPr>
          <a:xfrm>
            <a:off x="8854482" y="5087813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5850</a:t>
            </a:r>
          </a:p>
        </p:txBody>
      </p:sp>
      <p:sp>
        <p:nvSpPr>
          <p:cNvPr id="108" name="162 CuadroTexto">
            <a:extLst>
              <a:ext uri="{FF2B5EF4-FFF2-40B4-BE49-F238E27FC236}">
                <a16:creationId xmlns="" xmlns:a16="http://schemas.microsoft.com/office/drawing/2014/main" id="{411D7B7A-57CB-40B9-891B-4CD27DCC5A90}"/>
              </a:ext>
            </a:extLst>
          </p:cNvPr>
          <p:cNvSpPr txBox="1"/>
          <p:nvPr/>
        </p:nvSpPr>
        <p:spPr>
          <a:xfrm>
            <a:off x="12122943" y="5065665"/>
            <a:ext cx="348321" cy="12565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5844</a:t>
            </a:r>
            <a:endParaRPr lang="es-MX" sz="933" dirty="0"/>
          </a:p>
        </p:txBody>
      </p:sp>
      <p:cxnSp>
        <p:nvCxnSpPr>
          <p:cNvPr id="111" name="80 Conector recto">
            <a:extLst>
              <a:ext uri="{FF2B5EF4-FFF2-40B4-BE49-F238E27FC236}">
                <a16:creationId xmlns="" xmlns:a16="http://schemas.microsoft.com/office/drawing/2014/main" id="{44D16F91-0BA3-4D6B-B356-0199AB5C3ACC}"/>
              </a:ext>
            </a:extLst>
          </p:cNvPr>
          <p:cNvCxnSpPr>
            <a:cxnSpLocks/>
          </p:cNvCxnSpPr>
          <p:nvPr/>
        </p:nvCxnSpPr>
        <p:spPr>
          <a:xfrm>
            <a:off x="10949814" y="4073568"/>
            <a:ext cx="0" cy="15283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80 Conector recto">
            <a:extLst>
              <a:ext uri="{FF2B5EF4-FFF2-40B4-BE49-F238E27FC236}">
                <a16:creationId xmlns="" xmlns:a16="http://schemas.microsoft.com/office/drawing/2014/main" id="{5D6DD975-608A-4B1A-BB0B-5D93ADA6E92A}"/>
              </a:ext>
            </a:extLst>
          </p:cNvPr>
          <p:cNvCxnSpPr>
            <a:cxnSpLocks/>
          </p:cNvCxnSpPr>
          <p:nvPr/>
        </p:nvCxnSpPr>
        <p:spPr>
          <a:xfrm>
            <a:off x="9334799" y="4136993"/>
            <a:ext cx="0" cy="14649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159 Forma libre">
            <a:extLst>
              <a:ext uri="{FF2B5EF4-FFF2-40B4-BE49-F238E27FC236}">
                <a16:creationId xmlns="" xmlns:a16="http://schemas.microsoft.com/office/drawing/2014/main" id="{62BBDF88-B930-4A4D-BC40-B9445F066922}"/>
              </a:ext>
            </a:extLst>
          </p:cNvPr>
          <p:cNvSpPr/>
          <p:nvPr/>
        </p:nvSpPr>
        <p:spPr>
          <a:xfrm>
            <a:off x="9411732" y="5967247"/>
            <a:ext cx="1456194" cy="7592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Asesoría Técnica en Suelos Contaminados</a:t>
            </a:r>
          </a:p>
        </p:txBody>
      </p:sp>
      <p:sp>
        <p:nvSpPr>
          <p:cNvPr id="118" name="159 Forma libre">
            <a:extLst>
              <a:ext uri="{FF2B5EF4-FFF2-40B4-BE49-F238E27FC236}">
                <a16:creationId xmlns="" xmlns:a16="http://schemas.microsoft.com/office/drawing/2014/main" id="{5F255BE0-3810-453B-B487-2EFA1EBBB6ED}"/>
              </a:ext>
            </a:extLst>
          </p:cNvPr>
          <p:cNvSpPr/>
          <p:nvPr/>
        </p:nvSpPr>
        <p:spPr>
          <a:xfrm>
            <a:off x="11077106" y="5941645"/>
            <a:ext cx="1421996" cy="77077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Muestreo de Fuentes Fijas</a:t>
            </a:r>
          </a:p>
        </p:txBody>
      </p:sp>
      <p:cxnSp>
        <p:nvCxnSpPr>
          <p:cNvPr id="119" name="77 Conector recto">
            <a:extLst>
              <a:ext uri="{FF2B5EF4-FFF2-40B4-BE49-F238E27FC236}">
                <a16:creationId xmlns="" xmlns:a16="http://schemas.microsoft.com/office/drawing/2014/main" id="{6D6F5FEC-AEAC-4D2A-BE24-EFF1EEDBDB07}"/>
              </a:ext>
            </a:extLst>
          </p:cNvPr>
          <p:cNvCxnSpPr>
            <a:cxnSpLocks/>
          </p:cNvCxnSpPr>
          <p:nvPr/>
        </p:nvCxnSpPr>
        <p:spPr>
          <a:xfrm flipV="1">
            <a:off x="8499486" y="5590306"/>
            <a:ext cx="3335204" cy="116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80 Conector recto">
            <a:extLst>
              <a:ext uri="{FF2B5EF4-FFF2-40B4-BE49-F238E27FC236}">
                <a16:creationId xmlns="" xmlns:a16="http://schemas.microsoft.com/office/drawing/2014/main" id="{55740FB2-D791-437F-A4B8-E59DEB2522BF}"/>
              </a:ext>
            </a:extLst>
          </p:cNvPr>
          <p:cNvCxnSpPr>
            <a:cxnSpLocks/>
          </p:cNvCxnSpPr>
          <p:nvPr/>
        </p:nvCxnSpPr>
        <p:spPr>
          <a:xfrm>
            <a:off x="11834690" y="5601907"/>
            <a:ext cx="0" cy="338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80 Conector recto">
            <a:extLst>
              <a:ext uri="{FF2B5EF4-FFF2-40B4-BE49-F238E27FC236}">
                <a16:creationId xmlns="" xmlns:a16="http://schemas.microsoft.com/office/drawing/2014/main" id="{35E79837-BD02-42B0-8399-7E041E540614}"/>
              </a:ext>
            </a:extLst>
          </p:cNvPr>
          <p:cNvCxnSpPr>
            <a:cxnSpLocks/>
          </p:cNvCxnSpPr>
          <p:nvPr/>
        </p:nvCxnSpPr>
        <p:spPr>
          <a:xfrm>
            <a:off x="10231339" y="5589281"/>
            <a:ext cx="9951" cy="3651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80 Conector recto">
            <a:extLst>
              <a:ext uri="{FF2B5EF4-FFF2-40B4-BE49-F238E27FC236}">
                <a16:creationId xmlns="" xmlns:a16="http://schemas.microsoft.com/office/drawing/2014/main" id="{34CA8DAE-C1FF-493F-AB03-F1449217320D}"/>
              </a:ext>
            </a:extLst>
          </p:cNvPr>
          <p:cNvCxnSpPr>
            <a:cxnSpLocks/>
          </p:cNvCxnSpPr>
          <p:nvPr/>
        </p:nvCxnSpPr>
        <p:spPr>
          <a:xfrm>
            <a:off x="8514862" y="5601907"/>
            <a:ext cx="0" cy="3384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159 Forma libre">
            <a:extLst>
              <a:ext uri="{FF2B5EF4-FFF2-40B4-BE49-F238E27FC236}">
                <a16:creationId xmlns="" xmlns:a16="http://schemas.microsoft.com/office/drawing/2014/main" id="{D965A58A-15AD-4917-9F97-4937B3A6D5E0}"/>
              </a:ext>
            </a:extLst>
          </p:cNvPr>
          <p:cNvSpPr/>
          <p:nvPr/>
        </p:nvSpPr>
        <p:spPr>
          <a:xfrm>
            <a:off x="5215901" y="5940398"/>
            <a:ext cx="1456194" cy="7592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7" tIns="3457" rIns="3457" bIns="3457" numCol="1" spcCol="1270" anchor="ctr" anchorCtr="0">
            <a:noAutofit/>
          </a:bodyPr>
          <a:lstStyle/>
          <a:p>
            <a:pPr algn="ctr" defTabSz="2420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33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Seguimiento a Programas</a:t>
            </a:r>
          </a:p>
        </p:txBody>
      </p:sp>
      <p:sp>
        <p:nvSpPr>
          <p:cNvPr id="128" name="162 CuadroTexto">
            <a:extLst>
              <a:ext uri="{FF2B5EF4-FFF2-40B4-BE49-F238E27FC236}">
                <a16:creationId xmlns="" xmlns:a16="http://schemas.microsoft.com/office/drawing/2014/main" id="{FC4EBCBB-C8DA-4A95-BB06-B2308E8C7A0D}"/>
              </a:ext>
            </a:extLst>
          </p:cNvPr>
          <p:cNvSpPr txBox="1"/>
          <p:nvPr/>
        </p:nvSpPr>
        <p:spPr>
          <a:xfrm>
            <a:off x="5228024" y="6560347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130" name="162 CuadroTexto">
            <a:extLst>
              <a:ext uri="{FF2B5EF4-FFF2-40B4-BE49-F238E27FC236}">
                <a16:creationId xmlns="" xmlns:a16="http://schemas.microsoft.com/office/drawing/2014/main" id="{F382BD36-E255-4127-BA93-399CC4231CA8}"/>
              </a:ext>
            </a:extLst>
          </p:cNvPr>
          <p:cNvSpPr txBox="1"/>
          <p:nvPr/>
        </p:nvSpPr>
        <p:spPr>
          <a:xfrm>
            <a:off x="6261290" y="6558622"/>
            <a:ext cx="385663" cy="13223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5728</a:t>
            </a:r>
          </a:p>
        </p:txBody>
      </p:sp>
      <p:sp>
        <p:nvSpPr>
          <p:cNvPr id="137" name="162 CuadroTexto">
            <a:extLst>
              <a:ext uri="{FF2B5EF4-FFF2-40B4-BE49-F238E27FC236}">
                <a16:creationId xmlns="" xmlns:a16="http://schemas.microsoft.com/office/drawing/2014/main" id="{4186DA92-5181-4D0A-B45A-534D88F34CA5}"/>
              </a:ext>
            </a:extLst>
          </p:cNvPr>
          <p:cNvSpPr txBox="1"/>
          <p:nvPr/>
        </p:nvSpPr>
        <p:spPr>
          <a:xfrm>
            <a:off x="9431502" y="6598332"/>
            <a:ext cx="385663" cy="12441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138" name="162 CuadroTexto">
            <a:hlinkClick r:id="rId9"/>
            <a:extLst>
              <a:ext uri="{FF2B5EF4-FFF2-40B4-BE49-F238E27FC236}">
                <a16:creationId xmlns="" xmlns:a16="http://schemas.microsoft.com/office/drawing/2014/main" id="{79309FCB-D81A-4708-9092-0873D2D11736}"/>
              </a:ext>
            </a:extLst>
          </p:cNvPr>
          <p:cNvSpPr txBox="1"/>
          <p:nvPr/>
        </p:nvSpPr>
        <p:spPr>
          <a:xfrm>
            <a:off x="10474664" y="6590588"/>
            <a:ext cx="385663" cy="12441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5727</a:t>
            </a:r>
          </a:p>
        </p:txBody>
      </p:sp>
      <p:sp>
        <p:nvSpPr>
          <p:cNvPr id="142" name="162 CuadroTexto">
            <a:extLst>
              <a:ext uri="{FF2B5EF4-FFF2-40B4-BE49-F238E27FC236}">
                <a16:creationId xmlns="" xmlns:a16="http://schemas.microsoft.com/office/drawing/2014/main" id="{B9152CF8-B8C5-4CC6-B171-C815D4CFBF99}"/>
              </a:ext>
            </a:extLst>
          </p:cNvPr>
          <p:cNvSpPr txBox="1"/>
          <p:nvPr/>
        </p:nvSpPr>
        <p:spPr>
          <a:xfrm>
            <a:off x="11077105" y="6556720"/>
            <a:ext cx="385663" cy="12441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O11</a:t>
            </a:r>
          </a:p>
        </p:txBody>
      </p:sp>
      <p:sp>
        <p:nvSpPr>
          <p:cNvPr id="143" name="162 CuadroTexto">
            <a:extLst>
              <a:ext uri="{FF2B5EF4-FFF2-40B4-BE49-F238E27FC236}">
                <a16:creationId xmlns="" xmlns:a16="http://schemas.microsoft.com/office/drawing/2014/main" id="{D2D4DF4F-DE64-4C4D-876E-2322319D52CC}"/>
              </a:ext>
            </a:extLst>
          </p:cNvPr>
          <p:cNvSpPr txBox="1"/>
          <p:nvPr/>
        </p:nvSpPr>
        <p:spPr>
          <a:xfrm>
            <a:off x="12085601" y="6592917"/>
            <a:ext cx="385663" cy="12441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32" tIns="5432" rIns="5432" bIns="5432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33" dirty="0"/>
              <a:t>5729</a:t>
            </a:r>
          </a:p>
        </p:txBody>
      </p:sp>
    </p:spTree>
    <p:extLst>
      <p:ext uri="{BB962C8B-B14F-4D97-AF65-F5344CB8AC3E}">
        <p14:creationId xmlns:p14="http://schemas.microsoft.com/office/powerpoint/2010/main" val="55167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249 Forma libre"/>
          <p:cNvSpPr/>
          <p:nvPr/>
        </p:nvSpPr>
        <p:spPr>
          <a:xfrm>
            <a:off x="5377815" y="1538685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en Puertos, Aeropuertos y Fronteras</a:t>
            </a:r>
          </a:p>
        </p:txBody>
      </p:sp>
      <p:sp>
        <p:nvSpPr>
          <p:cNvPr id="251" name="250 CuadroTexto"/>
          <p:cNvSpPr txBox="1"/>
          <p:nvPr/>
        </p:nvSpPr>
        <p:spPr>
          <a:xfrm>
            <a:off x="5377814" y="2384314"/>
            <a:ext cx="581714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K11</a:t>
            </a:r>
          </a:p>
        </p:txBody>
      </p:sp>
      <p:sp>
        <p:nvSpPr>
          <p:cNvPr id="252" name="251 CuadroTexto"/>
          <p:cNvSpPr txBox="1"/>
          <p:nvPr/>
        </p:nvSpPr>
        <p:spPr>
          <a:xfrm>
            <a:off x="6725738" y="2384314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3461</a:t>
            </a:r>
          </a:p>
        </p:txBody>
      </p:sp>
      <p:cxnSp>
        <p:nvCxnSpPr>
          <p:cNvPr id="253" name="252 Conector recto"/>
          <p:cNvCxnSpPr/>
          <p:nvPr/>
        </p:nvCxnSpPr>
        <p:spPr>
          <a:xfrm>
            <a:off x="3685672" y="2923288"/>
            <a:ext cx="530650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4" name="263 Forma libre"/>
          <p:cNvSpPr/>
          <p:nvPr/>
        </p:nvSpPr>
        <p:spPr>
          <a:xfrm>
            <a:off x="2762726" y="3434562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 y Vigilancia de Sustancias Peligrosas en Puertos, Aeropuertos y Fronteras</a:t>
            </a:r>
          </a:p>
        </p:txBody>
      </p:sp>
      <p:sp>
        <p:nvSpPr>
          <p:cNvPr id="265" name="264 CuadroTexto"/>
          <p:cNvSpPr txBox="1"/>
          <p:nvPr/>
        </p:nvSpPr>
        <p:spPr>
          <a:xfrm>
            <a:off x="2762726" y="4280190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N31</a:t>
            </a:r>
          </a:p>
        </p:txBody>
      </p:sp>
      <p:sp>
        <p:nvSpPr>
          <p:cNvPr id="266" name="265 CuadroTexto"/>
          <p:cNvSpPr txBox="1"/>
          <p:nvPr/>
        </p:nvSpPr>
        <p:spPr>
          <a:xfrm>
            <a:off x="4112117" y="4280976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3547</a:t>
            </a:r>
          </a:p>
        </p:txBody>
      </p:sp>
      <p:cxnSp>
        <p:nvCxnSpPr>
          <p:cNvPr id="269" name="268 Conector recto"/>
          <p:cNvCxnSpPr/>
          <p:nvPr/>
        </p:nvCxnSpPr>
        <p:spPr>
          <a:xfrm>
            <a:off x="8992789" y="2911986"/>
            <a:ext cx="1468" cy="5416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7" name="276 Forma libre">
            <a:hlinkClick r:id="rId2"/>
          </p:cNvPr>
          <p:cNvSpPr/>
          <p:nvPr/>
        </p:nvSpPr>
        <p:spPr>
          <a:xfrm>
            <a:off x="8069817" y="3434205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t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 y Vigilancia de Vida Silvestre </a:t>
            </a:r>
            <a:r>
              <a:rPr lang="es-MX" sz="1175" b="1">
                <a:latin typeface="Arial" panose="020B0604020202020204" pitchFamily="34" charset="0"/>
                <a:cs typeface="Arial" panose="020B0604020202020204" pitchFamily="34" charset="0"/>
              </a:rPr>
              <a:t>y Fitosanitaria </a:t>
            </a: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en Puertos, </a:t>
            </a:r>
            <a:b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Aeropuertos y Fronteras</a:t>
            </a:r>
          </a:p>
        </p:txBody>
      </p:sp>
      <p:sp>
        <p:nvSpPr>
          <p:cNvPr id="278" name="277 CuadroTexto"/>
          <p:cNvSpPr txBox="1"/>
          <p:nvPr/>
        </p:nvSpPr>
        <p:spPr>
          <a:xfrm>
            <a:off x="8069817" y="4279834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N31</a:t>
            </a:r>
          </a:p>
        </p:txBody>
      </p:sp>
      <p:sp>
        <p:nvSpPr>
          <p:cNvPr id="279" name="278 CuadroTexto"/>
          <p:cNvSpPr txBox="1"/>
          <p:nvPr/>
        </p:nvSpPr>
        <p:spPr>
          <a:xfrm>
            <a:off x="9419208" y="4280620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3549</a:t>
            </a:r>
          </a:p>
        </p:txBody>
      </p:sp>
      <p:cxnSp>
        <p:nvCxnSpPr>
          <p:cNvPr id="280" name="279 Conector recto"/>
          <p:cNvCxnSpPr/>
          <p:nvPr/>
        </p:nvCxnSpPr>
        <p:spPr>
          <a:xfrm>
            <a:off x="3685699" y="2919561"/>
            <a:ext cx="0" cy="5146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283 Conector recto"/>
          <p:cNvCxnSpPr/>
          <p:nvPr/>
        </p:nvCxnSpPr>
        <p:spPr>
          <a:xfrm>
            <a:off x="6300787" y="2565910"/>
            <a:ext cx="0" cy="3460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2223400" y="461884"/>
            <a:ext cx="8576130" cy="3553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sz="1709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en Puertos, Aeropuertos y Fronteras</a:t>
            </a:r>
          </a:p>
        </p:txBody>
      </p:sp>
      <p:grpSp>
        <p:nvGrpSpPr>
          <p:cNvPr id="42" name="131 Grupo">
            <a:extLst>
              <a:ext uri="{FF2B5EF4-FFF2-40B4-BE49-F238E27FC236}">
                <a16:creationId xmlns:a16="http://schemas.microsoft.com/office/drawing/2014/main" xmlns="" id="{FB77442D-E2D6-4B3E-B828-3C05BA401EE0}"/>
              </a:ext>
            </a:extLst>
          </p:cNvPr>
          <p:cNvGrpSpPr/>
          <p:nvPr/>
        </p:nvGrpSpPr>
        <p:grpSpPr>
          <a:xfrm>
            <a:off x="-1" y="0"/>
            <a:ext cx="12601575" cy="8461377"/>
            <a:chOff x="-3176" y="0"/>
            <a:chExt cx="15497539" cy="9001125"/>
          </a:xfrm>
        </p:grpSpPr>
        <p:pic>
          <p:nvPicPr>
            <p:cNvPr id="43" name="Picture 2">
              <a:extLst>
                <a:ext uri="{FF2B5EF4-FFF2-40B4-BE49-F238E27FC236}">
                  <a16:creationId xmlns:a16="http://schemas.microsoft.com/office/drawing/2014/main" xmlns="" id="{B46C78B2-E6FA-4103-98C8-7690844BCA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6">
              <a:extLst>
                <a:ext uri="{FF2B5EF4-FFF2-40B4-BE49-F238E27FC236}">
                  <a16:creationId xmlns:a16="http://schemas.microsoft.com/office/drawing/2014/main" xmlns="" id="{C6485087-EC08-4956-B671-F3719CAFFC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8">
              <a:extLst>
                <a:ext uri="{FF2B5EF4-FFF2-40B4-BE49-F238E27FC236}">
                  <a16:creationId xmlns:a16="http://schemas.microsoft.com/office/drawing/2014/main" xmlns="" id="{505F1241-2C54-4D50-9551-FA730241486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6">
              <a:extLst>
                <a:ext uri="{FF2B5EF4-FFF2-40B4-BE49-F238E27FC236}">
                  <a16:creationId xmlns:a16="http://schemas.microsoft.com/office/drawing/2014/main" xmlns="" id="{DA438E6A-51EF-48F7-A246-1B2C756E26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11">
              <a:extLst>
                <a:ext uri="{FF2B5EF4-FFF2-40B4-BE49-F238E27FC236}">
                  <a16:creationId xmlns:a16="http://schemas.microsoft.com/office/drawing/2014/main" xmlns="" id="{62BD94A9-BDB0-4B20-A5A0-C34692F238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4" name="279 Conector recto">
            <a:extLst>
              <a:ext uri="{FF2B5EF4-FFF2-40B4-BE49-F238E27FC236}">
                <a16:creationId xmlns:a16="http://schemas.microsoft.com/office/drawing/2014/main" xmlns="" id="{7EA8A686-B346-4097-AA6E-1437C759EE75}"/>
              </a:ext>
            </a:extLst>
          </p:cNvPr>
          <p:cNvCxnSpPr/>
          <p:nvPr/>
        </p:nvCxnSpPr>
        <p:spPr>
          <a:xfrm>
            <a:off x="3683585" y="4461431"/>
            <a:ext cx="0" cy="5146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252 Conector recto">
            <a:extLst>
              <a:ext uri="{FF2B5EF4-FFF2-40B4-BE49-F238E27FC236}">
                <a16:creationId xmlns:a16="http://schemas.microsoft.com/office/drawing/2014/main" xmlns="" id="{03B74A32-0797-4CEE-897E-43CE0B08CF60}"/>
              </a:ext>
            </a:extLst>
          </p:cNvPr>
          <p:cNvCxnSpPr>
            <a:cxnSpLocks/>
          </p:cNvCxnSpPr>
          <p:nvPr/>
        </p:nvCxnSpPr>
        <p:spPr>
          <a:xfrm>
            <a:off x="1957067" y="4976074"/>
            <a:ext cx="31900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279 Conector recto">
            <a:extLst>
              <a:ext uri="{FF2B5EF4-FFF2-40B4-BE49-F238E27FC236}">
                <a16:creationId xmlns:a16="http://schemas.microsoft.com/office/drawing/2014/main" xmlns="" id="{000162F0-C72C-4B77-841E-497748EFF777}"/>
              </a:ext>
            </a:extLst>
          </p:cNvPr>
          <p:cNvCxnSpPr/>
          <p:nvPr/>
        </p:nvCxnSpPr>
        <p:spPr>
          <a:xfrm>
            <a:off x="1957067" y="4976075"/>
            <a:ext cx="0" cy="5146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279 Conector recto">
            <a:extLst>
              <a:ext uri="{FF2B5EF4-FFF2-40B4-BE49-F238E27FC236}">
                <a16:creationId xmlns:a16="http://schemas.microsoft.com/office/drawing/2014/main" xmlns="" id="{A6FF2620-9518-4302-B506-94535C7530B5}"/>
              </a:ext>
            </a:extLst>
          </p:cNvPr>
          <p:cNvCxnSpPr>
            <a:cxnSpLocks/>
          </p:cNvCxnSpPr>
          <p:nvPr/>
        </p:nvCxnSpPr>
        <p:spPr>
          <a:xfrm>
            <a:off x="5147072" y="4976074"/>
            <a:ext cx="0" cy="14645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263 Forma libre">
            <a:extLst>
              <a:ext uri="{FF2B5EF4-FFF2-40B4-BE49-F238E27FC236}">
                <a16:creationId xmlns:a16="http://schemas.microsoft.com/office/drawing/2014/main" xmlns="" id="{E4DFED7A-1CC7-459E-BC09-82500826B835}"/>
              </a:ext>
            </a:extLst>
          </p:cNvPr>
          <p:cNvSpPr/>
          <p:nvPr/>
        </p:nvSpPr>
        <p:spPr>
          <a:xfrm>
            <a:off x="1034094" y="5504232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y Control</a:t>
            </a:r>
          </a:p>
        </p:txBody>
      </p:sp>
      <p:sp>
        <p:nvSpPr>
          <p:cNvPr id="32" name="263 Forma libre">
            <a:extLst>
              <a:ext uri="{FF2B5EF4-FFF2-40B4-BE49-F238E27FC236}">
                <a16:creationId xmlns:a16="http://schemas.microsoft.com/office/drawing/2014/main" xmlns="" id="{B2A52995-5961-4775-919C-571A46E62D66}"/>
              </a:ext>
            </a:extLst>
          </p:cNvPr>
          <p:cNvSpPr/>
          <p:nvPr/>
        </p:nvSpPr>
        <p:spPr>
          <a:xfrm>
            <a:off x="4187702" y="6440605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</a:t>
            </a:r>
          </a:p>
        </p:txBody>
      </p:sp>
      <p:sp>
        <p:nvSpPr>
          <p:cNvPr id="33" name="264 CuadroTexto">
            <a:extLst>
              <a:ext uri="{FF2B5EF4-FFF2-40B4-BE49-F238E27FC236}">
                <a16:creationId xmlns:a16="http://schemas.microsoft.com/office/drawing/2014/main" xmlns="" id="{92E14DD3-8F84-42BE-B08B-515674A340C3}"/>
              </a:ext>
            </a:extLst>
          </p:cNvPr>
          <p:cNvSpPr txBox="1"/>
          <p:nvPr/>
        </p:nvSpPr>
        <p:spPr>
          <a:xfrm>
            <a:off x="1034094" y="6349807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34" name="265 CuadroTexto">
            <a:extLst>
              <a:ext uri="{FF2B5EF4-FFF2-40B4-BE49-F238E27FC236}">
                <a16:creationId xmlns:a16="http://schemas.microsoft.com/office/drawing/2014/main" xmlns="" id="{0A6121DD-3B27-443A-8A0F-8AD79B993FC9}"/>
              </a:ext>
            </a:extLst>
          </p:cNvPr>
          <p:cNvSpPr txBox="1"/>
          <p:nvPr/>
        </p:nvSpPr>
        <p:spPr>
          <a:xfrm>
            <a:off x="2382018" y="6333761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5863</a:t>
            </a:r>
          </a:p>
        </p:txBody>
      </p:sp>
      <p:sp>
        <p:nvSpPr>
          <p:cNvPr id="36" name="264 CuadroTexto">
            <a:extLst>
              <a:ext uri="{FF2B5EF4-FFF2-40B4-BE49-F238E27FC236}">
                <a16:creationId xmlns:a16="http://schemas.microsoft.com/office/drawing/2014/main" xmlns="" id="{7B350B0B-E6CC-41BD-B658-D9394A0681FE}"/>
              </a:ext>
            </a:extLst>
          </p:cNvPr>
          <p:cNvSpPr txBox="1"/>
          <p:nvPr/>
        </p:nvSpPr>
        <p:spPr>
          <a:xfrm>
            <a:off x="4195531" y="7286233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37" name="264 CuadroTexto">
            <a:extLst>
              <a:ext uri="{FF2B5EF4-FFF2-40B4-BE49-F238E27FC236}">
                <a16:creationId xmlns:a16="http://schemas.microsoft.com/office/drawing/2014/main" xmlns="" id="{920D5337-0A57-4068-81CD-AFBA4073E32F}"/>
              </a:ext>
            </a:extLst>
          </p:cNvPr>
          <p:cNvSpPr txBox="1"/>
          <p:nvPr/>
        </p:nvSpPr>
        <p:spPr>
          <a:xfrm>
            <a:off x="5504009" y="7273546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5718</a:t>
            </a:r>
          </a:p>
        </p:txBody>
      </p:sp>
      <p:cxnSp>
        <p:nvCxnSpPr>
          <p:cNvPr id="40" name="279 Conector recto">
            <a:extLst>
              <a:ext uri="{FF2B5EF4-FFF2-40B4-BE49-F238E27FC236}">
                <a16:creationId xmlns:a16="http://schemas.microsoft.com/office/drawing/2014/main" xmlns="" id="{A3809A89-E319-47D4-B373-FD94A39C4ABC}"/>
              </a:ext>
            </a:extLst>
          </p:cNvPr>
          <p:cNvCxnSpPr>
            <a:cxnSpLocks/>
          </p:cNvCxnSpPr>
          <p:nvPr/>
        </p:nvCxnSpPr>
        <p:spPr>
          <a:xfrm>
            <a:off x="9042097" y="4461430"/>
            <a:ext cx="0" cy="22305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252 Conector recto">
            <a:extLst>
              <a:ext uri="{FF2B5EF4-FFF2-40B4-BE49-F238E27FC236}">
                <a16:creationId xmlns:a16="http://schemas.microsoft.com/office/drawing/2014/main" xmlns="" id="{7D7BE24B-D507-4DCD-A88F-4E2F1D125EDB}"/>
              </a:ext>
            </a:extLst>
          </p:cNvPr>
          <p:cNvCxnSpPr>
            <a:cxnSpLocks/>
          </p:cNvCxnSpPr>
          <p:nvPr/>
        </p:nvCxnSpPr>
        <p:spPr>
          <a:xfrm>
            <a:off x="7069931" y="4976074"/>
            <a:ext cx="39443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279 Conector recto">
            <a:extLst>
              <a:ext uri="{FF2B5EF4-FFF2-40B4-BE49-F238E27FC236}">
                <a16:creationId xmlns:a16="http://schemas.microsoft.com/office/drawing/2014/main" xmlns="" id="{B77C259F-579D-425A-9A68-1C8BFD95C81F}"/>
              </a:ext>
            </a:extLst>
          </p:cNvPr>
          <p:cNvCxnSpPr>
            <a:cxnSpLocks/>
          </p:cNvCxnSpPr>
          <p:nvPr/>
        </p:nvCxnSpPr>
        <p:spPr>
          <a:xfrm>
            <a:off x="11014264" y="4976073"/>
            <a:ext cx="0" cy="5146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279 Conector recto">
            <a:extLst>
              <a:ext uri="{FF2B5EF4-FFF2-40B4-BE49-F238E27FC236}">
                <a16:creationId xmlns:a16="http://schemas.microsoft.com/office/drawing/2014/main" xmlns="" id="{EFF9AC44-6B13-4574-B552-09B3236053B1}"/>
              </a:ext>
            </a:extLst>
          </p:cNvPr>
          <p:cNvCxnSpPr/>
          <p:nvPr/>
        </p:nvCxnSpPr>
        <p:spPr>
          <a:xfrm>
            <a:off x="7069931" y="4976074"/>
            <a:ext cx="0" cy="5146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263 Forma libre">
            <a:extLst>
              <a:ext uri="{FF2B5EF4-FFF2-40B4-BE49-F238E27FC236}">
                <a16:creationId xmlns:a16="http://schemas.microsoft.com/office/drawing/2014/main" xmlns="" id="{2C2E1C39-9F75-4FF6-A7C3-9BF65E5D55ED}"/>
              </a:ext>
            </a:extLst>
          </p:cNvPr>
          <p:cNvSpPr/>
          <p:nvPr/>
        </p:nvSpPr>
        <p:spPr>
          <a:xfrm>
            <a:off x="6152417" y="5475929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Inspección Fitosanitaria</a:t>
            </a:r>
          </a:p>
        </p:txBody>
      </p:sp>
      <p:sp>
        <p:nvSpPr>
          <p:cNvPr id="51" name="263 Forma libre">
            <a:extLst>
              <a:ext uri="{FF2B5EF4-FFF2-40B4-BE49-F238E27FC236}">
                <a16:creationId xmlns:a16="http://schemas.microsoft.com/office/drawing/2014/main" xmlns="" id="{F99E9938-8DF7-46F6-9ADB-251ED5499BF8}"/>
              </a:ext>
            </a:extLst>
          </p:cNvPr>
          <p:cNvSpPr/>
          <p:nvPr/>
        </p:nvSpPr>
        <p:spPr>
          <a:xfrm>
            <a:off x="10091292" y="5515663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Políticas de Inspección</a:t>
            </a:r>
          </a:p>
        </p:txBody>
      </p:sp>
      <p:sp>
        <p:nvSpPr>
          <p:cNvPr id="52" name="264 CuadroTexto">
            <a:extLst>
              <a:ext uri="{FF2B5EF4-FFF2-40B4-BE49-F238E27FC236}">
                <a16:creationId xmlns:a16="http://schemas.microsoft.com/office/drawing/2014/main" xmlns="" id="{0642F474-4F60-4319-ABF2-2CD5434932FB}"/>
              </a:ext>
            </a:extLst>
          </p:cNvPr>
          <p:cNvSpPr txBox="1"/>
          <p:nvPr/>
        </p:nvSpPr>
        <p:spPr>
          <a:xfrm>
            <a:off x="6166848" y="6305731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53" name="265 CuadroTexto">
            <a:extLst>
              <a:ext uri="{FF2B5EF4-FFF2-40B4-BE49-F238E27FC236}">
                <a16:creationId xmlns:a16="http://schemas.microsoft.com/office/drawing/2014/main" xmlns="" id="{CBCDA8C3-0A78-4EC3-B59A-9FD698A7B978}"/>
              </a:ext>
            </a:extLst>
          </p:cNvPr>
          <p:cNvSpPr txBox="1"/>
          <p:nvPr/>
        </p:nvSpPr>
        <p:spPr>
          <a:xfrm>
            <a:off x="7478132" y="6306953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5866</a:t>
            </a:r>
          </a:p>
        </p:txBody>
      </p:sp>
      <p:sp>
        <p:nvSpPr>
          <p:cNvPr id="54" name="264 CuadroTexto">
            <a:extLst>
              <a:ext uri="{FF2B5EF4-FFF2-40B4-BE49-F238E27FC236}">
                <a16:creationId xmlns:a16="http://schemas.microsoft.com/office/drawing/2014/main" xmlns="" id="{9CA1F54D-02FA-464E-BA6F-064DD910B6DD}"/>
              </a:ext>
            </a:extLst>
          </p:cNvPr>
          <p:cNvSpPr txBox="1"/>
          <p:nvPr/>
        </p:nvSpPr>
        <p:spPr>
          <a:xfrm>
            <a:off x="10095186" y="6333761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O31</a:t>
            </a:r>
          </a:p>
        </p:txBody>
      </p:sp>
      <p:sp>
        <p:nvSpPr>
          <p:cNvPr id="55" name="265 CuadroTexto">
            <a:extLst>
              <a:ext uri="{FF2B5EF4-FFF2-40B4-BE49-F238E27FC236}">
                <a16:creationId xmlns:a16="http://schemas.microsoft.com/office/drawing/2014/main" xmlns="" id="{694043BE-2F84-424A-B94A-4BDE0440D79E}"/>
              </a:ext>
            </a:extLst>
          </p:cNvPr>
          <p:cNvSpPr txBox="1"/>
          <p:nvPr/>
        </p:nvSpPr>
        <p:spPr>
          <a:xfrm>
            <a:off x="11435737" y="6363873"/>
            <a:ext cx="498022" cy="1808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5865</a:t>
            </a:r>
          </a:p>
        </p:txBody>
      </p:sp>
      <p:sp>
        <p:nvSpPr>
          <p:cNvPr id="56" name="263 Forma libre">
            <a:extLst>
              <a:ext uri="{FF2B5EF4-FFF2-40B4-BE49-F238E27FC236}">
                <a16:creationId xmlns:a16="http://schemas.microsoft.com/office/drawing/2014/main" xmlns="" id="{7DE9B505-3993-48A4-A0D7-F6DEF528159B}"/>
              </a:ext>
            </a:extLst>
          </p:cNvPr>
          <p:cNvSpPr/>
          <p:nvPr/>
        </p:nvSpPr>
        <p:spPr>
          <a:xfrm>
            <a:off x="8143271" y="6451554"/>
            <a:ext cx="1845945" cy="10272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8" tIns="4748" rIns="4748" bIns="4748" numCol="1" spcCol="1270" anchor="ctr" anchorCtr="0">
            <a:noAutofit/>
          </a:bodyPr>
          <a:lstStyle/>
          <a:p>
            <a:pPr algn="ctr" defTabSz="3323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75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y Coordinación</a:t>
            </a:r>
          </a:p>
        </p:txBody>
      </p:sp>
      <p:sp>
        <p:nvSpPr>
          <p:cNvPr id="57" name="264 CuadroTexto">
            <a:extLst>
              <a:ext uri="{FF2B5EF4-FFF2-40B4-BE49-F238E27FC236}">
                <a16:creationId xmlns:a16="http://schemas.microsoft.com/office/drawing/2014/main" xmlns="" id="{1E13CCF9-76E2-4D10-86CE-4F7267D98BD9}"/>
              </a:ext>
            </a:extLst>
          </p:cNvPr>
          <p:cNvSpPr txBox="1"/>
          <p:nvPr/>
        </p:nvSpPr>
        <p:spPr>
          <a:xfrm>
            <a:off x="8143271" y="7286232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O11</a:t>
            </a:r>
          </a:p>
        </p:txBody>
      </p:sp>
      <p:sp>
        <p:nvSpPr>
          <p:cNvPr id="58" name="264 CuadroTexto">
            <a:hlinkClick r:id="rId7"/>
            <a:extLst>
              <a:ext uri="{FF2B5EF4-FFF2-40B4-BE49-F238E27FC236}">
                <a16:creationId xmlns:a16="http://schemas.microsoft.com/office/drawing/2014/main" xmlns="" id="{E6FBAB87-52A5-4FBD-9804-771293A79C04}"/>
              </a:ext>
            </a:extLst>
          </p:cNvPr>
          <p:cNvSpPr txBox="1"/>
          <p:nvPr/>
        </p:nvSpPr>
        <p:spPr>
          <a:xfrm>
            <a:off x="9459578" y="7273545"/>
            <a:ext cx="529638" cy="18159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0" tIns="7460" rIns="7460" bIns="7460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1282" dirty="0"/>
              <a:t>5715</a:t>
            </a:r>
          </a:p>
        </p:txBody>
      </p:sp>
    </p:spTree>
    <p:extLst>
      <p:ext uri="{BB962C8B-B14F-4D97-AF65-F5344CB8AC3E}">
        <p14:creationId xmlns:p14="http://schemas.microsoft.com/office/powerpoint/2010/main" val="29443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31380" y="1653185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1381" y="2415754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3320" y="242743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3468</a:t>
            </a:r>
          </a:p>
        </p:txBody>
      </p:sp>
      <p:cxnSp>
        <p:nvCxnSpPr>
          <p:cNvPr id="125" name="124 Conector recto"/>
          <p:cNvCxnSpPr>
            <a:cxnSpLocks/>
          </p:cNvCxnSpPr>
          <p:nvPr/>
        </p:nvCxnSpPr>
        <p:spPr>
          <a:xfrm flipV="1">
            <a:off x="2111021" y="2787509"/>
            <a:ext cx="7779797" cy="478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>
            <a:cxnSpLocks/>
          </p:cNvCxnSpPr>
          <p:nvPr/>
        </p:nvCxnSpPr>
        <p:spPr>
          <a:xfrm>
            <a:off x="6277444" y="2805878"/>
            <a:ext cx="0" cy="462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>
            <a:cxnSpLocks/>
          </p:cNvCxnSpPr>
          <p:nvPr/>
        </p:nvCxnSpPr>
        <p:spPr>
          <a:xfrm>
            <a:off x="6277444" y="2585767"/>
            <a:ext cx="0" cy="2495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 flipH="1">
            <a:off x="9858029" y="2776931"/>
            <a:ext cx="1952" cy="5515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34 Forma libre"/>
          <p:cNvSpPr/>
          <p:nvPr/>
        </p:nvSpPr>
        <p:spPr>
          <a:xfrm>
            <a:off x="8901216" y="3328475"/>
            <a:ext cx="1891656" cy="84012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Emergencias Ambientales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8901216" y="3985063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10328572" y="397969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3531</a:t>
            </a:r>
          </a:p>
        </p:txBody>
      </p:sp>
      <p:sp>
        <p:nvSpPr>
          <p:cNvPr id="38" name="37 Forma libre"/>
          <p:cNvSpPr/>
          <p:nvPr/>
        </p:nvSpPr>
        <p:spPr>
          <a:xfrm>
            <a:off x="5413348" y="3298858"/>
            <a:ext cx="1746224" cy="8867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5413349" y="3979691"/>
            <a:ext cx="417693" cy="1807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6678165" y="401864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3537</a:t>
            </a:r>
          </a:p>
        </p:txBody>
      </p:sp>
      <p:sp>
        <p:nvSpPr>
          <p:cNvPr id="69" name="68 Forma libre"/>
          <p:cNvSpPr/>
          <p:nvPr/>
        </p:nvSpPr>
        <p:spPr>
          <a:xfrm>
            <a:off x="1197888" y="3318775"/>
            <a:ext cx="1783825" cy="8614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</a:t>
            </a:r>
          </a:p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Sanciones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1239847" y="4012726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2506799" y="399932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3536</a:t>
            </a:r>
          </a:p>
        </p:txBody>
      </p:sp>
      <p:cxnSp>
        <p:nvCxnSpPr>
          <p:cNvPr id="85" name="84 Conector recto"/>
          <p:cNvCxnSpPr/>
          <p:nvPr/>
        </p:nvCxnSpPr>
        <p:spPr>
          <a:xfrm>
            <a:off x="2102632" y="2836157"/>
            <a:ext cx="0" cy="481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2765955" y="682380"/>
            <a:ext cx="7877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grpSp>
        <p:nvGrpSpPr>
          <p:cNvPr id="75" name="131 Grupo">
            <a:extLst>
              <a:ext uri="{FF2B5EF4-FFF2-40B4-BE49-F238E27FC236}">
                <a16:creationId xmlns="" xmlns:a16="http://schemas.microsoft.com/office/drawing/2014/main" id="{049570C8-B8C2-4C62-B7BF-5ED5956D12C0}"/>
              </a:ext>
            </a:extLst>
          </p:cNvPr>
          <p:cNvGrpSpPr/>
          <p:nvPr/>
        </p:nvGrpSpPr>
        <p:grpSpPr>
          <a:xfrm>
            <a:off x="1" y="269875"/>
            <a:ext cx="12601575" cy="7921625"/>
            <a:chOff x="-3176" y="0"/>
            <a:chExt cx="15497539" cy="9001125"/>
          </a:xfrm>
        </p:grpSpPr>
        <p:pic>
          <p:nvPicPr>
            <p:cNvPr id="77" name="Picture 2">
              <a:extLst>
                <a:ext uri="{FF2B5EF4-FFF2-40B4-BE49-F238E27FC236}">
                  <a16:creationId xmlns="" xmlns:a16="http://schemas.microsoft.com/office/drawing/2014/main" id="{C7688D82-4CA8-405F-AF3F-735254C72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6">
              <a:extLst>
                <a:ext uri="{FF2B5EF4-FFF2-40B4-BE49-F238E27FC236}">
                  <a16:creationId xmlns="" xmlns:a16="http://schemas.microsoft.com/office/drawing/2014/main" id="{69930C63-93B2-470E-BEA4-7A5D387F7D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8">
              <a:extLst>
                <a:ext uri="{FF2B5EF4-FFF2-40B4-BE49-F238E27FC236}">
                  <a16:creationId xmlns="" xmlns:a16="http://schemas.microsoft.com/office/drawing/2014/main" id="{72FAC7C5-4900-4C12-B371-2904782C1EC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6">
              <a:extLst>
                <a:ext uri="{FF2B5EF4-FFF2-40B4-BE49-F238E27FC236}">
                  <a16:creationId xmlns="" xmlns:a16="http://schemas.microsoft.com/office/drawing/2014/main" id="{4E6FB03D-5B9A-4AE7-B62D-3B3CFE6698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3" name="Picture 11">
              <a:extLst>
                <a:ext uri="{FF2B5EF4-FFF2-40B4-BE49-F238E27FC236}">
                  <a16:creationId xmlns="" xmlns:a16="http://schemas.microsoft.com/office/drawing/2014/main" id="{1D67A54E-A351-45B1-A291-178AA291FA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84" name="84 Conector recto">
            <a:extLst>
              <a:ext uri="{FF2B5EF4-FFF2-40B4-BE49-F238E27FC236}">
                <a16:creationId xmlns="" xmlns:a16="http://schemas.microsoft.com/office/drawing/2014/main" id="{2FFA11A8-02D3-4C4D-A070-90894C3C812E}"/>
              </a:ext>
            </a:extLst>
          </p:cNvPr>
          <p:cNvCxnSpPr>
            <a:cxnSpLocks/>
          </p:cNvCxnSpPr>
          <p:nvPr/>
        </p:nvCxnSpPr>
        <p:spPr>
          <a:xfrm>
            <a:off x="4513959" y="4627495"/>
            <a:ext cx="33710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34 Forma libre">
            <a:extLst>
              <a:ext uri="{FF2B5EF4-FFF2-40B4-BE49-F238E27FC236}">
                <a16:creationId xmlns="" xmlns:a16="http://schemas.microsoft.com/office/drawing/2014/main" id="{5FA569BF-A590-41DE-9168-DF94E6B48568}"/>
              </a:ext>
            </a:extLst>
          </p:cNvPr>
          <p:cNvSpPr/>
          <p:nvPr/>
        </p:nvSpPr>
        <p:spPr>
          <a:xfrm>
            <a:off x="3744215" y="4998750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Inspección, Dictaminación y Peritajes</a:t>
            </a:r>
          </a:p>
        </p:txBody>
      </p:sp>
      <p:cxnSp>
        <p:nvCxnSpPr>
          <p:cNvPr id="33" name="84 Conector recto">
            <a:extLst>
              <a:ext uri="{FF2B5EF4-FFF2-40B4-BE49-F238E27FC236}">
                <a16:creationId xmlns="" xmlns:a16="http://schemas.microsoft.com/office/drawing/2014/main" id="{F80DBB8E-0F80-4E6A-9C6E-1F9D6A035931}"/>
              </a:ext>
            </a:extLst>
          </p:cNvPr>
          <p:cNvCxnSpPr/>
          <p:nvPr/>
        </p:nvCxnSpPr>
        <p:spPr>
          <a:xfrm>
            <a:off x="2080599" y="4145681"/>
            <a:ext cx="0" cy="481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124 Conector recto">
            <a:extLst>
              <a:ext uri="{FF2B5EF4-FFF2-40B4-BE49-F238E27FC236}">
                <a16:creationId xmlns="" xmlns:a16="http://schemas.microsoft.com/office/drawing/2014/main" id="{749D9716-B399-4D08-8F95-C2EC41455F54}"/>
              </a:ext>
            </a:extLst>
          </p:cNvPr>
          <p:cNvCxnSpPr>
            <a:cxnSpLocks/>
          </p:cNvCxnSpPr>
          <p:nvPr/>
        </p:nvCxnSpPr>
        <p:spPr>
          <a:xfrm>
            <a:off x="1044203" y="4603199"/>
            <a:ext cx="172175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84 Conector recto">
            <a:extLst>
              <a:ext uri="{FF2B5EF4-FFF2-40B4-BE49-F238E27FC236}">
                <a16:creationId xmlns="" xmlns:a16="http://schemas.microsoft.com/office/drawing/2014/main" id="{003D7619-72F0-46FE-8AD5-905408EBC840}"/>
              </a:ext>
            </a:extLst>
          </p:cNvPr>
          <p:cNvCxnSpPr>
            <a:cxnSpLocks/>
          </p:cNvCxnSpPr>
          <p:nvPr/>
        </p:nvCxnSpPr>
        <p:spPr>
          <a:xfrm>
            <a:off x="1039413" y="4613623"/>
            <a:ext cx="4790" cy="3371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84 Conector recto">
            <a:extLst>
              <a:ext uri="{FF2B5EF4-FFF2-40B4-BE49-F238E27FC236}">
                <a16:creationId xmlns="" xmlns:a16="http://schemas.microsoft.com/office/drawing/2014/main" id="{4058A9AB-4F0E-4E69-BAAD-ACABE7D44822}"/>
              </a:ext>
            </a:extLst>
          </p:cNvPr>
          <p:cNvCxnSpPr>
            <a:cxnSpLocks/>
          </p:cNvCxnSpPr>
          <p:nvPr/>
        </p:nvCxnSpPr>
        <p:spPr>
          <a:xfrm>
            <a:off x="2776686" y="4602573"/>
            <a:ext cx="0" cy="13370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68 Forma libre">
            <a:extLst>
              <a:ext uri="{FF2B5EF4-FFF2-40B4-BE49-F238E27FC236}">
                <a16:creationId xmlns="" xmlns:a16="http://schemas.microsoft.com/office/drawing/2014/main" id="{1CEBBFD0-EB77-45E1-9940-C2519F2E28F6}"/>
              </a:ext>
            </a:extLst>
          </p:cNvPr>
          <p:cNvSpPr/>
          <p:nvPr/>
        </p:nvSpPr>
        <p:spPr>
          <a:xfrm>
            <a:off x="1990308" y="5939631"/>
            <a:ext cx="1551295" cy="81418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Supervisión de Medidas Urgentes y Clausuras</a:t>
            </a:r>
          </a:p>
        </p:txBody>
      </p:sp>
      <p:sp>
        <p:nvSpPr>
          <p:cNvPr id="44" name="68 Forma libre">
            <a:extLst>
              <a:ext uri="{FF2B5EF4-FFF2-40B4-BE49-F238E27FC236}">
                <a16:creationId xmlns="" xmlns:a16="http://schemas.microsoft.com/office/drawing/2014/main" id="{9C02E3DC-EF04-43A2-915A-584C00D04C7E}"/>
              </a:ext>
            </a:extLst>
          </p:cNvPr>
          <p:cNvSpPr/>
          <p:nvPr/>
        </p:nvSpPr>
        <p:spPr>
          <a:xfrm>
            <a:off x="257861" y="4958947"/>
            <a:ext cx="1551297" cy="83998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</a:t>
            </a:r>
          </a:p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Sanciones</a:t>
            </a:r>
          </a:p>
        </p:txBody>
      </p:sp>
      <p:sp>
        <p:nvSpPr>
          <p:cNvPr id="47" name="36 CuadroTexto">
            <a:extLst>
              <a:ext uri="{FF2B5EF4-FFF2-40B4-BE49-F238E27FC236}">
                <a16:creationId xmlns="" xmlns:a16="http://schemas.microsoft.com/office/drawing/2014/main" id="{4701765E-5093-45A9-9E84-E74F33DF9F27}"/>
              </a:ext>
            </a:extLst>
          </p:cNvPr>
          <p:cNvSpPr txBox="1"/>
          <p:nvPr/>
        </p:nvSpPr>
        <p:spPr>
          <a:xfrm>
            <a:off x="1310250" y="561202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5868</a:t>
            </a:r>
          </a:p>
        </p:txBody>
      </p:sp>
      <p:sp>
        <p:nvSpPr>
          <p:cNvPr id="48" name="35 CuadroTexto">
            <a:extLst>
              <a:ext uri="{FF2B5EF4-FFF2-40B4-BE49-F238E27FC236}">
                <a16:creationId xmlns="" xmlns:a16="http://schemas.microsoft.com/office/drawing/2014/main" id="{6D8B38D2-1045-4A67-AF66-29CC38A932F0}"/>
              </a:ext>
            </a:extLst>
          </p:cNvPr>
          <p:cNvSpPr txBox="1"/>
          <p:nvPr/>
        </p:nvSpPr>
        <p:spPr>
          <a:xfrm>
            <a:off x="1989009" y="6594220"/>
            <a:ext cx="35133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9" name="35 CuadroTexto">
            <a:extLst>
              <a:ext uri="{FF2B5EF4-FFF2-40B4-BE49-F238E27FC236}">
                <a16:creationId xmlns="" xmlns:a16="http://schemas.microsoft.com/office/drawing/2014/main" id="{6D5D4A27-2D42-4DDC-AB2D-32EAFE58D9C3}"/>
              </a:ext>
            </a:extLst>
          </p:cNvPr>
          <p:cNvSpPr txBox="1"/>
          <p:nvPr/>
        </p:nvSpPr>
        <p:spPr>
          <a:xfrm>
            <a:off x="271854" y="5612023"/>
            <a:ext cx="489841" cy="193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50" name="36 CuadroTexto">
            <a:extLst>
              <a:ext uri="{FF2B5EF4-FFF2-40B4-BE49-F238E27FC236}">
                <a16:creationId xmlns="" xmlns:a16="http://schemas.microsoft.com/office/drawing/2014/main" id="{5118B848-B7C5-43FA-A08E-DAF2545DEE8C}"/>
              </a:ext>
            </a:extLst>
          </p:cNvPr>
          <p:cNvSpPr txBox="1"/>
          <p:nvPr/>
        </p:nvSpPr>
        <p:spPr>
          <a:xfrm>
            <a:off x="3060428" y="6565870"/>
            <a:ext cx="481175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5725</a:t>
            </a:r>
          </a:p>
        </p:txBody>
      </p:sp>
      <p:cxnSp>
        <p:nvCxnSpPr>
          <p:cNvPr id="53" name="84 Conector recto">
            <a:extLst>
              <a:ext uri="{FF2B5EF4-FFF2-40B4-BE49-F238E27FC236}">
                <a16:creationId xmlns="" xmlns:a16="http://schemas.microsoft.com/office/drawing/2014/main" id="{D8C015C3-E00E-4435-823F-0D126A988783}"/>
              </a:ext>
            </a:extLst>
          </p:cNvPr>
          <p:cNvCxnSpPr>
            <a:cxnSpLocks/>
          </p:cNvCxnSpPr>
          <p:nvPr/>
        </p:nvCxnSpPr>
        <p:spPr>
          <a:xfrm>
            <a:off x="6306098" y="4180273"/>
            <a:ext cx="0" cy="18506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84 Conector recto">
            <a:extLst>
              <a:ext uri="{FF2B5EF4-FFF2-40B4-BE49-F238E27FC236}">
                <a16:creationId xmlns="" xmlns:a16="http://schemas.microsoft.com/office/drawing/2014/main" id="{C1E39A22-57FC-4A90-986D-8B17CE35285B}"/>
              </a:ext>
            </a:extLst>
          </p:cNvPr>
          <p:cNvCxnSpPr>
            <a:cxnSpLocks/>
          </p:cNvCxnSpPr>
          <p:nvPr/>
        </p:nvCxnSpPr>
        <p:spPr>
          <a:xfrm>
            <a:off x="4513959" y="4627495"/>
            <a:ext cx="0" cy="35637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84 Conector recto">
            <a:extLst>
              <a:ext uri="{FF2B5EF4-FFF2-40B4-BE49-F238E27FC236}">
                <a16:creationId xmlns="" xmlns:a16="http://schemas.microsoft.com/office/drawing/2014/main" id="{C1BD4AEF-4C16-4426-BAC3-6155EEFEA52A}"/>
              </a:ext>
            </a:extLst>
          </p:cNvPr>
          <p:cNvCxnSpPr>
            <a:cxnSpLocks/>
          </p:cNvCxnSpPr>
          <p:nvPr/>
        </p:nvCxnSpPr>
        <p:spPr>
          <a:xfrm>
            <a:off x="7884963" y="4613623"/>
            <a:ext cx="0" cy="3851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35 CuadroTexto">
            <a:extLst>
              <a:ext uri="{FF2B5EF4-FFF2-40B4-BE49-F238E27FC236}">
                <a16:creationId xmlns="" xmlns:a16="http://schemas.microsoft.com/office/drawing/2014/main" id="{E196F8B0-01EE-4E93-93AC-EF735330BC5B}"/>
              </a:ext>
            </a:extLst>
          </p:cNvPr>
          <p:cNvSpPr txBox="1"/>
          <p:nvPr/>
        </p:nvSpPr>
        <p:spPr>
          <a:xfrm>
            <a:off x="3751911" y="5606936"/>
            <a:ext cx="397766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0" name="36 CuadroTexto">
            <a:extLst>
              <a:ext uri="{FF2B5EF4-FFF2-40B4-BE49-F238E27FC236}">
                <a16:creationId xmlns="" xmlns:a16="http://schemas.microsoft.com/office/drawing/2014/main" id="{21B6F9FD-B906-4C8E-9E21-12BA01E8A9A5}"/>
              </a:ext>
            </a:extLst>
          </p:cNvPr>
          <p:cNvSpPr txBox="1"/>
          <p:nvPr/>
        </p:nvSpPr>
        <p:spPr>
          <a:xfrm>
            <a:off x="4878243" y="5612024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5849</a:t>
            </a:r>
          </a:p>
        </p:txBody>
      </p:sp>
      <p:sp>
        <p:nvSpPr>
          <p:cNvPr id="61" name="34 Forma libre">
            <a:extLst>
              <a:ext uri="{FF2B5EF4-FFF2-40B4-BE49-F238E27FC236}">
                <a16:creationId xmlns="" xmlns:a16="http://schemas.microsoft.com/office/drawing/2014/main" id="{B1E15D72-C44E-4603-B423-AA9B1922B688}"/>
              </a:ext>
            </a:extLst>
          </p:cNvPr>
          <p:cNvSpPr/>
          <p:nvPr/>
        </p:nvSpPr>
        <p:spPr>
          <a:xfrm>
            <a:off x="7036701" y="5010906"/>
            <a:ext cx="1700735" cy="7890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Control de Fuentes Móviles</a:t>
            </a:r>
          </a:p>
        </p:txBody>
      </p:sp>
      <p:sp>
        <p:nvSpPr>
          <p:cNvPr id="62" name="35 CuadroTexto">
            <a:extLst>
              <a:ext uri="{FF2B5EF4-FFF2-40B4-BE49-F238E27FC236}">
                <a16:creationId xmlns="" xmlns:a16="http://schemas.microsoft.com/office/drawing/2014/main" id="{4B8A4E09-2C37-47D2-B8C4-6EB720BB3213}"/>
              </a:ext>
            </a:extLst>
          </p:cNvPr>
          <p:cNvSpPr txBox="1"/>
          <p:nvPr/>
        </p:nvSpPr>
        <p:spPr>
          <a:xfrm>
            <a:off x="7046565" y="5598775"/>
            <a:ext cx="397766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3" name="36 CuadroTexto">
            <a:extLst>
              <a:ext uri="{FF2B5EF4-FFF2-40B4-BE49-F238E27FC236}">
                <a16:creationId xmlns="" xmlns:a16="http://schemas.microsoft.com/office/drawing/2014/main" id="{941E3B81-2B51-4529-A218-82010634FFF4}"/>
              </a:ext>
            </a:extLst>
          </p:cNvPr>
          <p:cNvSpPr txBox="1"/>
          <p:nvPr/>
        </p:nvSpPr>
        <p:spPr>
          <a:xfrm>
            <a:off x="8288040" y="5594326"/>
            <a:ext cx="422017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5851</a:t>
            </a:r>
          </a:p>
        </p:txBody>
      </p:sp>
      <p:cxnSp>
        <p:nvCxnSpPr>
          <p:cNvPr id="68" name="84 Conector recto">
            <a:extLst>
              <a:ext uri="{FF2B5EF4-FFF2-40B4-BE49-F238E27FC236}">
                <a16:creationId xmlns="" xmlns:a16="http://schemas.microsoft.com/office/drawing/2014/main" id="{DC42B9AB-6FEC-4A22-912C-F84C462D725D}"/>
              </a:ext>
            </a:extLst>
          </p:cNvPr>
          <p:cNvCxnSpPr>
            <a:cxnSpLocks/>
          </p:cNvCxnSpPr>
          <p:nvPr/>
        </p:nvCxnSpPr>
        <p:spPr>
          <a:xfrm>
            <a:off x="4513959" y="5842872"/>
            <a:ext cx="0" cy="1781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84 Conector recto">
            <a:extLst>
              <a:ext uri="{FF2B5EF4-FFF2-40B4-BE49-F238E27FC236}">
                <a16:creationId xmlns="" xmlns:a16="http://schemas.microsoft.com/office/drawing/2014/main" id="{EF856B3F-B3D1-4915-A34D-54D2142491FC}"/>
              </a:ext>
            </a:extLst>
          </p:cNvPr>
          <p:cNvCxnSpPr>
            <a:cxnSpLocks/>
          </p:cNvCxnSpPr>
          <p:nvPr/>
        </p:nvCxnSpPr>
        <p:spPr>
          <a:xfrm>
            <a:off x="7900368" y="5842871"/>
            <a:ext cx="0" cy="967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34 Forma libre">
            <a:extLst>
              <a:ext uri="{FF2B5EF4-FFF2-40B4-BE49-F238E27FC236}">
                <a16:creationId xmlns="" xmlns:a16="http://schemas.microsoft.com/office/drawing/2014/main" id="{A96375D3-12C7-4C4C-8FC8-FE12D6B4363D}"/>
              </a:ext>
            </a:extLst>
          </p:cNvPr>
          <p:cNvSpPr/>
          <p:nvPr/>
        </p:nvSpPr>
        <p:spPr>
          <a:xfrm>
            <a:off x="3734606" y="5980946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 en Atmósfera y Residuos Peligrosos</a:t>
            </a:r>
          </a:p>
        </p:txBody>
      </p:sp>
      <p:sp>
        <p:nvSpPr>
          <p:cNvPr id="79" name="34 Forma libre">
            <a:extLst>
              <a:ext uri="{FF2B5EF4-FFF2-40B4-BE49-F238E27FC236}">
                <a16:creationId xmlns="" xmlns:a16="http://schemas.microsoft.com/office/drawing/2014/main" id="{B7AF5F28-3F16-4787-8591-D4F403399601}"/>
              </a:ext>
            </a:extLst>
          </p:cNvPr>
          <p:cNvSpPr/>
          <p:nvPr/>
        </p:nvSpPr>
        <p:spPr>
          <a:xfrm>
            <a:off x="5478907" y="5963877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Estrategias de Control Ambiental</a:t>
            </a:r>
          </a:p>
        </p:txBody>
      </p:sp>
      <p:sp>
        <p:nvSpPr>
          <p:cNvPr id="81" name="34 Forma libre">
            <a:extLst>
              <a:ext uri="{FF2B5EF4-FFF2-40B4-BE49-F238E27FC236}">
                <a16:creationId xmlns="" xmlns:a16="http://schemas.microsoft.com/office/drawing/2014/main" id="{AD4017FA-03F6-4C60-B6A8-1B011265A1BC}"/>
              </a:ext>
            </a:extLst>
          </p:cNvPr>
          <p:cNvSpPr/>
          <p:nvPr/>
        </p:nvSpPr>
        <p:spPr>
          <a:xfrm>
            <a:off x="7120943" y="5963877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Supervisión de Asuntos Relevantes y Peritajes</a:t>
            </a:r>
          </a:p>
        </p:txBody>
      </p:sp>
      <p:sp>
        <p:nvSpPr>
          <p:cNvPr id="88" name="35 CuadroTexto">
            <a:extLst>
              <a:ext uri="{FF2B5EF4-FFF2-40B4-BE49-F238E27FC236}">
                <a16:creationId xmlns="" xmlns:a16="http://schemas.microsoft.com/office/drawing/2014/main" id="{B04E84AA-8F35-42C0-BC6A-3853D1908FD4}"/>
              </a:ext>
            </a:extLst>
          </p:cNvPr>
          <p:cNvSpPr txBox="1"/>
          <p:nvPr/>
        </p:nvSpPr>
        <p:spPr>
          <a:xfrm>
            <a:off x="7136121" y="6556438"/>
            <a:ext cx="382588" cy="17497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0" name="35 CuadroTexto">
            <a:extLst>
              <a:ext uri="{FF2B5EF4-FFF2-40B4-BE49-F238E27FC236}">
                <a16:creationId xmlns="" xmlns:a16="http://schemas.microsoft.com/office/drawing/2014/main" id="{1D6AB8CF-E8C3-41EE-81E7-759A0DD2B64D}"/>
              </a:ext>
            </a:extLst>
          </p:cNvPr>
          <p:cNvSpPr txBox="1"/>
          <p:nvPr/>
        </p:nvSpPr>
        <p:spPr>
          <a:xfrm>
            <a:off x="5467367" y="6556438"/>
            <a:ext cx="363674" cy="17870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1" name="35 CuadroTexto">
            <a:extLst>
              <a:ext uri="{FF2B5EF4-FFF2-40B4-BE49-F238E27FC236}">
                <a16:creationId xmlns="" xmlns:a16="http://schemas.microsoft.com/office/drawing/2014/main" id="{99CC1927-7FD6-452C-912E-A915EC9C73CD}"/>
              </a:ext>
            </a:extLst>
          </p:cNvPr>
          <p:cNvSpPr txBox="1"/>
          <p:nvPr/>
        </p:nvSpPr>
        <p:spPr>
          <a:xfrm>
            <a:off x="3734606" y="6565870"/>
            <a:ext cx="38959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2" name="36 CuadroTexto">
            <a:extLst>
              <a:ext uri="{FF2B5EF4-FFF2-40B4-BE49-F238E27FC236}">
                <a16:creationId xmlns="" xmlns:a16="http://schemas.microsoft.com/office/drawing/2014/main" id="{9F170ABB-4097-4E69-BF3A-64B02D8EE477}"/>
              </a:ext>
            </a:extLst>
          </p:cNvPr>
          <p:cNvSpPr txBox="1"/>
          <p:nvPr/>
        </p:nvSpPr>
        <p:spPr>
          <a:xfrm>
            <a:off x="6622075" y="6557302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5724</a:t>
            </a:r>
          </a:p>
        </p:txBody>
      </p:sp>
      <p:sp>
        <p:nvSpPr>
          <p:cNvPr id="93" name="36 CuadroTexto">
            <a:hlinkClick r:id="rId7"/>
            <a:extLst>
              <a:ext uri="{FF2B5EF4-FFF2-40B4-BE49-F238E27FC236}">
                <a16:creationId xmlns="" xmlns:a16="http://schemas.microsoft.com/office/drawing/2014/main" id="{39F3307F-C1CD-458D-A6E1-2DED9A24C81C}"/>
              </a:ext>
            </a:extLst>
          </p:cNvPr>
          <p:cNvSpPr txBox="1"/>
          <p:nvPr/>
        </p:nvSpPr>
        <p:spPr>
          <a:xfrm>
            <a:off x="4859126" y="6577813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5583</a:t>
            </a:r>
          </a:p>
        </p:txBody>
      </p:sp>
      <p:sp>
        <p:nvSpPr>
          <p:cNvPr id="94" name="36 CuadroTexto">
            <a:extLst>
              <a:ext uri="{FF2B5EF4-FFF2-40B4-BE49-F238E27FC236}">
                <a16:creationId xmlns="" xmlns:a16="http://schemas.microsoft.com/office/drawing/2014/main" id="{23E25080-F055-4820-936C-1A92C991D001}"/>
              </a:ext>
            </a:extLst>
          </p:cNvPr>
          <p:cNvSpPr txBox="1"/>
          <p:nvPr/>
        </p:nvSpPr>
        <p:spPr>
          <a:xfrm>
            <a:off x="8252483" y="6565870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5726</a:t>
            </a:r>
          </a:p>
        </p:txBody>
      </p:sp>
      <p:cxnSp>
        <p:nvCxnSpPr>
          <p:cNvPr id="95" name="132 Conector recto">
            <a:extLst>
              <a:ext uri="{FF2B5EF4-FFF2-40B4-BE49-F238E27FC236}">
                <a16:creationId xmlns="" xmlns:a16="http://schemas.microsoft.com/office/drawing/2014/main" id="{DC539BA6-0F9F-47A8-B906-9873495AE0D0}"/>
              </a:ext>
            </a:extLst>
          </p:cNvPr>
          <p:cNvCxnSpPr>
            <a:cxnSpLocks/>
          </p:cNvCxnSpPr>
          <p:nvPr/>
        </p:nvCxnSpPr>
        <p:spPr>
          <a:xfrm>
            <a:off x="9858029" y="4187916"/>
            <a:ext cx="1952" cy="8401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34 Forma libre">
            <a:extLst>
              <a:ext uri="{FF2B5EF4-FFF2-40B4-BE49-F238E27FC236}">
                <a16:creationId xmlns="" xmlns:a16="http://schemas.microsoft.com/office/drawing/2014/main" id="{261D70F7-A106-44DD-9462-D13DE33A6B82}"/>
              </a:ext>
            </a:extLst>
          </p:cNvPr>
          <p:cNvSpPr/>
          <p:nvPr/>
        </p:nvSpPr>
        <p:spPr>
          <a:xfrm>
            <a:off x="9092137" y="4998750"/>
            <a:ext cx="1700735" cy="81184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de Emergencias Ambientales</a:t>
            </a:r>
          </a:p>
        </p:txBody>
      </p:sp>
      <p:sp>
        <p:nvSpPr>
          <p:cNvPr id="97" name="35 CuadroTexto">
            <a:extLst>
              <a:ext uri="{FF2B5EF4-FFF2-40B4-BE49-F238E27FC236}">
                <a16:creationId xmlns="" xmlns:a16="http://schemas.microsoft.com/office/drawing/2014/main" id="{06733DFA-6AC0-48C3-B0B6-321561BD9B9A}"/>
              </a:ext>
            </a:extLst>
          </p:cNvPr>
          <p:cNvSpPr txBox="1"/>
          <p:nvPr/>
        </p:nvSpPr>
        <p:spPr>
          <a:xfrm>
            <a:off x="9112979" y="5631652"/>
            <a:ext cx="350849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98" name="36 CuadroTexto">
            <a:extLst>
              <a:ext uri="{FF2B5EF4-FFF2-40B4-BE49-F238E27FC236}">
                <a16:creationId xmlns="" xmlns:a16="http://schemas.microsoft.com/office/drawing/2014/main" id="{28B1C132-1F1B-4CDA-B461-6A611074FA6C}"/>
              </a:ext>
            </a:extLst>
          </p:cNvPr>
          <p:cNvSpPr txBox="1"/>
          <p:nvPr/>
        </p:nvSpPr>
        <p:spPr>
          <a:xfrm>
            <a:off x="10386719" y="5594575"/>
            <a:ext cx="406153" cy="19908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5846</a:t>
            </a:r>
          </a:p>
        </p:txBody>
      </p:sp>
      <p:cxnSp>
        <p:nvCxnSpPr>
          <p:cNvPr id="64" name="84 Conector recto">
            <a:extLst>
              <a:ext uri="{FF2B5EF4-FFF2-40B4-BE49-F238E27FC236}">
                <a16:creationId xmlns="" xmlns:a16="http://schemas.microsoft.com/office/drawing/2014/main" id="{A96D21F2-E341-4AFA-808E-F2E6AC5A150F}"/>
              </a:ext>
            </a:extLst>
          </p:cNvPr>
          <p:cNvCxnSpPr>
            <a:cxnSpLocks/>
          </p:cNvCxnSpPr>
          <p:nvPr/>
        </p:nvCxnSpPr>
        <p:spPr>
          <a:xfrm>
            <a:off x="4513960" y="5842871"/>
            <a:ext cx="3386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11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185140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Recursos Naturales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64309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26623" y="264382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3191</a:t>
            </a:r>
          </a:p>
        </p:txBody>
      </p:sp>
      <p:cxnSp>
        <p:nvCxnSpPr>
          <p:cNvPr id="125" name="124 Conector recto"/>
          <p:cNvCxnSpPr>
            <a:cxnSpLocks/>
          </p:cNvCxnSpPr>
          <p:nvPr/>
        </p:nvCxnSpPr>
        <p:spPr>
          <a:xfrm flipV="1">
            <a:off x="1910881" y="3016719"/>
            <a:ext cx="8782394" cy="83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 flipH="1">
            <a:off x="1900770" y="3025415"/>
            <a:ext cx="1" cy="16076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6227405" y="3025118"/>
            <a:ext cx="0" cy="16090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227405" y="2812367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10700805" y="3003531"/>
            <a:ext cx="0" cy="172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144 Forma libre"/>
          <p:cNvSpPr/>
          <p:nvPr/>
        </p:nvSpPr>
        <p:spPr>
          <a:xfrm>
            <a:off x="9829179" y="464251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de Vida Silvestre, Recursos Marinos y Ecosistemas Costeros</a:t>
            </a:r>
          </a:p>
        </p:txBody>
      </p:sp>
      <p:sp>
        <p:nvSpPr>
          <p:cNvPr id="159" name="158 Forma libre"/>
          <p:cNvSpPr/>
          <p:nvPr/>
        </p:nvSpPr>
        <p:spPr>
          <a:xfrm>
            <a:off x="5363309" y="464251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Zona Federal Marítimo Terrestre</a:t>
            </a:r>
          </a:p>
        </p:txBody>
      </p:sp>
      <p:sp>
        <p:nvSpPr>
          <p:cNvPr id="164" name="163 Forma libre"/>
          <p:cNvSpPr/>
          <p:nvPr/>
        </p:nvSpPr>
        <p:spPr>
          <a:xfrm>
            <a:off x="1036673" y="463306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Forestal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852516" y="693004"/>
            <a:ext cx="56012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Recursos Naturales</a:t>
            </a:r>
          </a:p>
        </p:txBody>
      </p:sp>
      <p:grpSp>
        <p:nvGrpSpPr>
          <p:cNvPr id="17" name="131 Grupo">
            <a:extLst>
              <a:ext uri="{FF2B5EF4-FFF2-40B4-BE49-F238E27FC236}">
                <a16:creationId xmlns="" xmlns:a16="http://schemas.microsoft.com/office/drawing/2014/main" id="{FC15CE7B-F226-4D44-8995-805614878DEF}"/>
              </a:ext>
            </a:extLst>
          </p:cNvPr>
          <p:cNvGrpSpPr/>
          <p:nvPr/>
        </p:nvGrpSpPr>
        <p:grpSpPr>
          <a:xfrm>
            <a:off x="1" y="269876"/>
            <a:ext cx="12601575" cy="7921625"/>
            <a:chOff x="-3176" y="0"/>
            <a:chExt cx="15497539" cy="9001125"/>
          </a:xfrm>
        </p:grpSpPr>
        <p:pic>
          <p:nvPicPr>
            <p:cNvPr id="18" name="Picture 2">
              <a:extLst>
                <a:ext uri="{FF2B5EF4-FFF2-40B4-BE49-F238E27FC236}">
                  <a16:creationId xmlns="" xmlns:a16="http://schemas.microsoft.com/office/drawing/2014/main" id="{3F18361D-C0B6-431A-B42A-2395760C6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6">
              <a:extLst>
                <a:ext uri="{FF2B5EF4-FFF2-40B4-BE49-F238E27FC236}">
                  <a16:creationId xmlns="" xmlns:a16="http://schemas.microsoft.com/office/drawing/2014/main" id="{CA578387-C7A3-4F53-B2EF-74E58ED72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8">
              <a:extLst>
                <a:ext uri="{FF2B5EF4-FFF2-40B4-BE49-F238E27FC236}">
                  <a16:creationId xmlns="" xmlns:a16="http://schemas.microsoft.com/office/drawing/2014/main" id="{B8A2C413-1834-4995-9837-E924944ECE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6">
              <a:extLst>
                <a:ext uri="{FF2B5EF4-FFF2-40B4-BE49-F238E27FC236}">
                  <a16:creationId xmlns="" xmlns:a16="http://schemas.microsoft.com/office/drawing/2014/main" id="{AA804C05-B4D2-4C18-8A8E-9230921F0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11">
              <a:extLst>
                <a:ext uri="{FF2B5EF4-FFF2-40B4-BE49-F238E27FC236}">
                  <a16:creationId xmlns="" xmlns:a16="http://schemas.microsoft.com/office/drawing/2014/main" id="{8F26F74F-6159-4A8D-AA20-9765DBD775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50626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628</TotalTime>
  <Words>1816</Words>
  <Application>Microsoft Office PowerPoint</Application>
  <PresentationFormat>Personalizado</PresentationFormat>
  <Paragraphs>573</Paragraphs>
  <Slides>20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Gabriela Nuñez Perez</dc:creator>
  <cp:lastModifiedBy>Torres Ilizaliturri Monserrat</cp:lastModifiedBy>
  <cp:revision>48</cp:revision>
  <cp:lastPrinted>2017-05-18T16:03:09Z</cp:lastPrinted>
  <dcterms:created xsi:type="dcterms:W3CDTF">2017-05-15T23:27:00Z</dcterms:created>
  <dcterms:modified xsi:type="dcterms:W3CDTF">2021-06-15T17:08:29Z</dcterms:modified>
</cp:coreProperties>
</file>