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025" autoAdjust="0"/>
    <p:restoredTop sz="94660"/>
  </p:normalViewPr>
  <p:slideViewPr>
    <p:cSldViewPr snapToGrid="0">
      <p:cViewPr>
        <p:scale>
          <a:sx n="97" d="100"/>
          <a:sy n="97" d="100"/>
        </p:scale>
        <p:origin x="-450" y="-36"/>
      </p:cViewPr>
      <p:guideLst>
        <p:guide orient="horz" pos="2160"/>
        <p:guide pos="38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892461-4CAE-4EE0-BEF3-D66C71060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C2ECF9AA-B933-4774-8C68-465E57F8E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2A7A91F-9A85-4273-BA96-D5034891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5A8595-4563-4C8A-8434-053E88B8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1ED01AB-6BB1-4034-A054-F3B3B3D0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2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879CCA-897D-44D6-9F31-B0C4DEFC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F71BB1E1-A479-430A-A628-BAC6920FF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01B352C-7088-481C-8F43-BEB1F597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5376506-ED9D-4D89-8412-C04F8C83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2A881C7-4050-46D6-A491-85BE5083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4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A1459DF-52CE-47B9-8F18-61EAF0499B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67E130D-FD3B-4DA5-9517-E11A4D99D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8720620-5328-4454-A65B-79BE2FF6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40768C4-1DC2-4657-A97D-41BBB90A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FA2D36B-F5A1-43FE-A3A8-D0226195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938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883CEF-6D6A-42A9-9D13-6B92D6E3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7B9D247-E5C0-45AC-B955-ADD4A6870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6F8262F-2EA0-42C7-8D62-8C8DF10B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20CE2B3-B5D1-4F4B-9205-42A8FA91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1BE3E4F-1C43-4E38-9F3D-2E77D8E69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522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636E05-8E61-4E17-8030-9CA0199D8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12D9576-62AF-49FF-A00E-2E74E8586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3872010-392C-4FDE-B273-7F622235A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43E117D-020F-4215-8949-3B91A4ED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12E3438-3997-4563-BD4A-BA7851E72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01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BFDB3A-338A-4A57-A46F-4B359CF07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0D9FCFB-CF4D-4714-8659-521679253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759DBB1-08CE-4AF0-B584-C789BF01C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52A8E14-5F88-4294-9E1A-67231D19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24C6D93-C7C9-47F8-8694-7463612B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BF55E57D-69C5-41B3-BEBA-6D26E6824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06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4C12F2-C473-4199-B977-0E3CD641D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54B5869-AC30-4FB8-8E1C-1A032ABF9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8BACE22-4B7C-4915-A3C1-B3ACECADC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7870742-006C-43B1-A822-FAFC4AC85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EFACFA3-7A79-4DE0-AFA7-AC55466121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CC313828-35CB-4A80-9303-7EF47AA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4E1C003-4A6C-4A3F-B8DC-13D8FDA4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F948E3ED-FD6D-48CA-8828-90A81847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85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4E349D-0F34-4B4E-9266-7D9851DB0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C9E0E76A-2517-4DAF-B28D-428534D8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B27D84AC-9C62-4044-B299-152A3A878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FD59A81-FD94-42F6-9795-67A85966D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0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B9816F52-FD7B-4D51-B9C7-3E7DD39AD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B6A0C89F-0F38-4785-ACAD-E61BB9E6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B457ABF-C733-40F4-8C1C-61A8A865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039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E4FE24-2934-4875-816E-26E4B37D4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026FEE7-B61D-4909-9563-1986A6210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C205A66-6582-4EB1-80E1-E6E1790CE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18344D6-3919-4A35-9395-131345CA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2F869DB-66AD-4667-9451-1F5A2BDC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76B8322-ACFF-42F6-812B-C5D5571D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95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530279-AB0D-48B6-8716-F50285F02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BED94EAB-20BA-413E-8BCC-EC7C2759F4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A74688C-4BA8-41B5-A827-75A58C8EB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7FD7D1A-99D6-461C-A266-2E7B8F904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87071B5-E443-4618-869B-3BDF9FEC5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8B5765C-3B03-41DE-BDAD-1022A24B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516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E1BE4DC-4EFF-493C-B4AA-10181E097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D3E9A83-F79F-4EED-89BF-89B9A85E2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412C21B-9C00-4A04-83F5-7ECA9AA3C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75D96-1E3D-441D-AF01-09AE82C86D99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E49F068-4637-4D63-A398-177DCC1CF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1D90361-8937-435B-BF45-9EF662943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7C1AC-6A90-44EB-91D7-201FF3D39A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1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ORGANIGRAMA/RECURSOS%20NATURALES/Nuevo/RECURSOS_NATURALES__.pdf" TargetMode="External"/><Relationship Id="rId13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ADMINISTRACION%203472.htm" TargetMode="External"/><Relationship Id="rId1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ASISTENCIA%20TECNICA%20INDUSTRIAL%203460.htm" TargetMode="External"/><Relationship Id="rId26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IMPACTO%20AMBIENTAL%20Y%20ZOFEMAT%203469.htm" TargetMode="External"/><Relationship Id="rId3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21" Type="http://schemas.openxmlformats.org/officeDocument/2006/relationships/image" Target="../media/image3.png"/><Relationship Id="rId7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INSPECCION%20DE%20FUENTES%20DE%20CONTAMINACION%203468.htm" TargetMode="External"/><Relationship Id="rId12" Type="http://schemas.openxmlformats.org/officeDocument/2006/relationships/hyperlink" Target="http://transparencia.profepa.gob.mx/Transparencia/TransparenciaDGP/ORGANIGRAMA/ADMINISTRACION/Nuevos/DIRECCION_GENERAL_DE_ADMINISTRACION__.pdf" TargetMode="External"/><Relationship Id="rId17" Type="http://schemas.openxmlformats.org/officeDocument/2006/relationships/hyperlink" Target="http://transparencia.profepa.gob.mx/Transparencia/TransparenciaDGP/ORGANIGRAMA/formas/PROFEPA%20basica__.pdf" TargetMode="External"/><Relationship Id="rId25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INSPECCION%20AMBIENTAL%20EN%20PUERTOS,%20AEROPUERT%203461.htm" TargetMode="External"/><Relationship Id="rId2" Type="http://schemas.openxmlformats.org/officeDocument/2006/relationships/hyperlink" Target="http://transparencia.profepa.gob.mx/Transparencia/TransparenciaDGP/ORGANIGRAMA/procuraduria%20federa/OF._PROCURADOR.pdf" TargetMode="External"/><Relationship Id="rId16" Type="http://schemas.openxmlformats.org/officeDocument/2006/relationships/hyperlink" Target="http://transparencia.profepa.gob.mx/Transparencia/TransparenciaDGP/ORGANIGRAMA/procuraduria%20federa/PROFEPA%20basica__.pdf" TargetMode="External"/><Relationship Id="rId20" Type="http://schemas.openxmlformats.org/officeDocument/2006/relationships/image" Target="../media/image2.png"/><Relationship Id="rId29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DELITOS%20FEDERALES%20CONTRA%20EL%20AMBIENTE%20Y%20LIT%203462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../transparencia/SECRETARIO%20PARTICULAR/SECRETARIO%20PRIVADO%202956.htm" TargetMode="External"/><Relationship Id="rId1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SUBPROCURADOR%20JURIDICO%205938.htm" TargetMode="External"/><Relationship Id="rId24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OPERACION%20DE%20AUDITORIAS%205625.htm" TargetMode="External"/><Relationship Id="rId5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SUBPROCURADOR%20DE%20INSPECCION%20INDUSTRIAL%205934.htm" TargetMode="External"/><Relationship Id="rId15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SUBPROCURADOR%20DE%20AUDITORIA%20AMBIENTAL%205933.htm" TargetMode="External"/><Relationship Id="rId23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PLANEACION%20Y%20PROMOCION%20DE%20AUDITORIAS%203466.htm" TargetMode="External"/><Relationship Id="rId2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INSPECCION%20Y%20VIGILANCIA%20FORESTAL%203470.htm" TargetMode="External"/><Relationship Id="rId10" Type="http://schemas.openxmlformats.org/officeDocument/2006/relationships/hyperlink" Target="http://transparencia.profepa.gob.mx/Transparencia/TransparenciaDGP/ORGANIGRAMA/SUBPROCURADURIA%20JURIDICA/Nuevo/SUBPROCURADURIA_JURIDICA__.pdf" TargetMode="External"/><Relationship Id="rId19" Type="http://schemas.openxmlformats.org/officeDocument/2006/relationships/image" Target="../media/image1.png"/><Relationship Id="rId3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DENUNCIAS%20AMBIENTALES,%20QUEJAS%20Y%20PARTICIPAC%203464.htm" TargetMode="External"/><Relationship Id="rId4" Type="http://schemas.openxmlformats.org/officeDocument/2006/relationships/hyperlink" Target="http://transparencia.profepa.gob.mx/Transparencia/TransparenciaDGP/ORGANIGRAMA/INSPECCION_INDUSTRIAL/Nuevo/INSPECCION_INDUSTRIAL_.pdf" TargetMode="External"/><Relationship Id="rId9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SUBPROCURADOR%20DE%20RECURSOS%20NATURALES%205932.htm" TargetMode="External"/><Relationship Id="rId14" Type="http://schemas.openxmlformats.org/officeDocument/2006/relationships/hyperlink" Target="http://transparencia.profepa.gob.mx/Transparencia/TransparenciaDGP/ORGANIGRAMA/AUDITORIA_AMBIENTAL/pdf/AUDITORIA_AMBIENTAL__.pdf" TargetMode="External"/><Relationship Id="rId22" Type="http://schemas.openxmlformats.org/officeDocument/2006/relationships/image" Target="../media/image4.png"/><Relationship Id="rId27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INSPECCION%20Y%20VIGILANCIA%20DE%20VIDA%20SILVESTRE,%203465.htm" TargetMode="External"/><Relationship Id="rId30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DIRECTOR%20GENERAL%20DE%20CONTROL%20DE%20PROCEDIMIENTOS%20ADMINISTRATIVOS%203463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67 Forma libre"/>
          <p:cNvSpPr/>
          <p:nvPr/>
        </p:nvSpPr>
        <p:spPr>
          <a:xfrm>
            <a:off x="5395682" y="1058042"/>
            <a:ext cx="1316718" cy="73272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Procurador Federal de Protección al Ambiente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5405013" y="1651921"/>
            <a:ext cx="274316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J11</a:t>
            </a:r>
          </a:p>
        </p:txBody>
      </p:sp>
      <p:sp>
        <p:nvSpPr>
          <p:cNvPr id="70" name="69 CuadroTexto"/>
          <p:cNvSpPr txBox="1"/>
          <p:nvPr/>
        </p:nvSpPr>
        <p:spPr>
          <a:xfrm>
            <a:off x="6349560" y="1651921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3"/>
              </a:rPr>
              <a:t>5792</a:t>
            </a:r>
            <a:endParaRPr lang="es-MX" sz="914" dirty="0"/>
          </a:p>
        </p:txBody>
      </p:sp>
      <p:sp>
        <p:nvSpPr>
          <p:cNvPr id="71" name="70 Forma libre"/>
          <p:cNvSpPr/>
          <p:nvPr/>
        </p:nvSpPr>
        <p:spPr>
          <a:xfrm>
            <a:off x="2935053" y="2222432"/>
            <a:ext cx="1344979" cy="61393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Subprocuraduría de Inspección Industrial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2954029" y="2690291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K31</a:t>
            </a:r>
          </a:p>
        </p:txBody>
      </p:sp>
      <p:sp>
        <p:nvSpPr>
          <p:cNvPr id="73" name="72 CuadroTexto"/>
          <p:cNvSpPr txBox="1"/>
          <p:nvPr/>
        </p:nvSpPr>
        <p:spPr>
          <a:xfrm>
            <a:off x="3924792" y="2707998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5"/>
              </a:rPr>
              <a:t>5934</a:t>
            </a:r>
            <a:endParaRPr lang="es-MX" sz="914" dirty="0"/>
          </a:p>
        </p:txBody>
      </p:sp>
      <p:sp>
        <p:nvSpPr>
          <p:cNvPr id="74" name="73 Forma libre"/>
          <p:cNvSpPr/>
          <p:nvPr/>
        </p:nvSpPr>
        <p:spPr>
          <a:xfrm>
            <a:off x="3326921" y="4944108"/>
            <a:ext cx="1023599" cy="63990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de Contaminación</a:t>
            </a:r>
          </a:p>
        </p:txBody>
      </p:sp>
      <p:sp>
        <p:nvSpPr>
          <p:cNvPr id="77" name="76 Forma libre"/>
          <p:cNvSpPr/>
          <p:nvPr/>
        </p:nvSpPr>
        <p:spPr>
          <a:xfrm>
            <a:off x="2228727" y="4965233"/>
            <a:ext cx="1031140" cy="61878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rección General de Asistencia Técnica Industrial</a:t>
            </a:r>
          </a:p>
        </p:txBody>
      </p:sp>
      <p:sp>
        <p:nvSpPr>
          <p:cNvPr id="79" name="78 CuadroTexto">
            <a:hlinkClick r:id="rId6" action="ppaction://hlinkfile"/>
          </p:cNvPr>
          <p:cNvSpPr txBox="1"/>
          <p:nvPr/>
        </p:nvSpPr>
        <p:spPr>
          <a:xfrm>
            <a:off x="3961370" y="5441431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7"/>
              </a:rPr>
              <a:t>3468</a:t>
            </a:r>
            <a:endParaRPr lang="es-MX" sz="914" dirty="0"/>
          </a:p>
        </p:txBody>
      </p:sp>
      <p:sp>
        <p:nvSpPr>
          <p:cNvPr id="80" name="79 Forma libre"/>
          <p:cNvSpPr/>
          <p:nvPr/>
        </p:nvSpPr>
        <p:spPr>
          <a:xfrm>
            <a:off x="6066117" y="2222432"/>
            <a:ext cx="1441760" cy="56464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Subprocuraduría de Recursos Naturales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6119316" y="2658101"/>
            <a:ext cx="312097" cy="12897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K31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7152637" y="2658102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9"/>
              </a:rPr>
              <a:t>5932</a:t>
            </a:r>
            <a:endParaRPr lang="es-MX" sz="914" dirty="0"/>
          </a:p>
        </p:txBody>
      </p:sp>
      <p:sp>
        <p:nvSpPr>
          <p:cNvPr id="98" name="97 Forma libre"/>
          <p:cNvSpPr/>
          <p:nvPr/>
        </p:nvSpPr>
        <p:spPr>
          <a:xfrm>
            <a:off x="8884394" y="2222432"/>
            <a:ext cx="1561730" cy="6123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Subprocuraduría Jurídica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98 CuadroTexto"/>
          <p:cNvSpPr txBox="1"/>
          <p:nvPr/>
        </p:nvSpPr>
        <p:spPr>
          <a:xfrm>
            <a:off x="8909366" y="2694153"/>
            <a:ext cx="334534" cy="12577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K31</a:t>
            </a:r>
          </a:p>
        </p:txBody>
      </p:sp>
      <p:sp>
        <p:nvSpPr>
          <p:cNvPr id="100" name="99 CuadroTexto"/>
          <p:cNvSpPr txBox="1"/>
          <p:nvPr/>
        </p:nvSpPr>
        <p:spPr>
          <a:xfrm>
            <a:off x="10092045" y="2694153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11"/>
              </a:rPr>
              <a:t>5938</a:t>
            </a:r>
            <a:endParaRPr lang="es-MX" sz="914" dirty="0"/>
          </a:p>
        </p:txBody>
      </p:sp>
      <p:sp>
        <p:nvSpPr>
          <p:cNvPr id="103" name="102 Forma libre"/>
          <p:cNvSpPr/>
          <p:nvPr/>
        </p:nvSpPr>
        <p:spPr>
          <a:xfrm>
            <a:off x="10731166" y="2995319"/>
            <a:ext cx="1285515" cy="656203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Dirección General de Administración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103 CuadroTexto"/>
          <p:cNvSpPr txBox="1"/>
          <p:nvPr/>
        </p:nvSpPr>
        <p:spPr>
          <a:xfrm>
            <a:off x="10726731" y="3516154"/>
            <a:ext cx="335621" cy="13536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K21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11661441" y="3516154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13"/>
              </a:rPr>
              <a:t>3472</a:t>
            </a:r>
            <a:endParaRPr lang="es-MX" sz="914" dirty="0"/>
          </a:p>
        </p:txBody>
      </p:sp>
      <p:cxnSp>
        <p:nvCxnSpPr>
          <p:cNvPr id="107" name="106 Conector recto"/>
          <p:cNvCxnSpPr>
            <a:cxnSpLocks/>
          </p:cNvCxnSpPr>
          <p:nvPr/>
        </p:nvCxnSpPr>
        <p:spPr>
          <a:xfrm>
            <a:off x="1193177" y="2037229"/>
            <a:ext cx="10404774" cy="145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112 Conector recto"/>
          <p:cNvCxnSpPr>
            <a:cxnSpLocks/>
          </p:cNvCxnSpPr>
          <p:nvPr/>
        </p:nvCxnSpPr>
        <p:spPr>
          <a:xfrm>
            <a:off x="5122506" y="3209731"/>
            <a:ext cx="0" cy="17555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114 Conector recto"/>
          <p:cNvCxnSpPr>
            <a:cxnSpLocks/>
          </p:cNvCxnSpPr>
          <p:nvPr/>
        </p:nvCxnSpPr>
        <p:spPr>
          <a:xfrm flipH="1">
            <a:off x="7114049" y="3190956"/>
            <a:ext cx="2342" cy="17930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116 Conector recto"/>
          <p:cNvCxnSpPr>
            <a:cxnSpLocks/>
          </p:cNvCxnSpPr>
          <p:nvPr/>
        </p:nvCxnSpPr>
        <p:spPr>
          <a:xfrm>
            <a:off x="9580142" y="2051789"/>
            <a:ext cx="0" cy="1831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118 Conector recto"/>
          <p:cNvCxnSpPr>
            <a:cxnSpLocks/>
          </p:cNvCxnSpPr>
          <p:nvPr/>
        </p:nvCxnSpPr>
        <p:spPr>
          <a:xfrm flipH="1">
            <a:off x="11602305" y="2038629"/>
            <a:ext cx="4354" cy="97559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119 Conector recto"/>
          <p:cNvCxnSpPr>
            <a:cxnSpLocks/>
          </p:cNvCxnSpPr>
          <p:nvPr/>
        </p:nvCxnSpPr>
        <p:spPr>
          <a:xfrm flipV="1">
            <a:off x="2854132" y="3214781"/>
            <a:ext cx="2259628" cy="109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120 Conector recto"/>
          <p:cNvCxnSpPr>
            <a:cxnSpLocks/>
          </p:cNvCxnSpPr>
          <p:nvPr/>
        </p:nvCxnSpPr>
        <p:spPr>
          <a:xfrm>
            <a:off x="3628716" y="2802683"/>
            <a:ext cx="0" cy="4230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>
            <a:off x="3589974" y="2051789"/>
            <a:ext cx="0" cy="1951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122 Conector recto"/>
          <p:cNvCxnSpPr>
            <a:cxnSpLocks/>
          </p:cNvCxnSpPr>
          <p:nvPr/>
        </p:nvCxnSpPr>
        <p:spPr>
          <a:xfrm>
            <a:off x="4004298" y="3219061"/>
            <a:ext cx="12043" cy="17887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123 Conector recto"/>
          <p:cNvCxnSpPr>
            <a:cxnSpLocks/>
          </p:cNvCxnSpPr>
          <p:nvPr/>
        </p:nvCxnSpPr>
        <p:spPr>
          <a:xfrm>
            <a:off x="2854633" y="3205993"/>
            <a:ext cx="3002" cy="17813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 flipH="1">
            <a:off x="6786998" y="2756224"/>
            <a:ext cx="1" cy="4784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125 Conector recto"/>
          <p:cNvCxnSpPr>
            <a:cxnSpLocks/>
          </p:cNvCxnSpPr>
          <p:nvPr/>
        </p:nvCxnSpPr>
        <p:spPr>
          <a:xfrm>
            <a:off x="6764642" y="2051789"/>
            <a:ext cx="0" cy="2109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126 Conector recto"/>
          <p:cNvCxnSpPr>
            <a:cxnSpLocks/>
          </p:cNvCxnSpPr>
          <p:nvPr/>
        </p:nvCxnSpPr>
        <p:spPr>
          <a:xfrm>
            <a:off x="6094029" y="1790765"/>
            <a:ext cx="0" cy="2666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128 Forma libre"/>
          <p:cNvSpPr/>
          <p:nvPr/>
        </p:nvSpPr>
        <p:spPr>
          <a:xfrm>
            <a:off x="519539" y="2205513"/>
            <a:ext cx="1329610" cy="59929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14" b="1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Subprocuraduría de Auditoría Ambiental</a:t>
            </a:r>
            <a:endParaRPr lang="es-MX" sz="9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129 CuadroTexto"/>
          <p:cNvSpPr txBox="1"/>
          <p:nvPr/>
        </p:nvSpPr>
        <p:spPr>
          <a:xfrm>
            <a:off x="565240" y="2649322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K31</a:t>
            </a:r>
          </a:p>
        </p:txBody>
      </p:sp>
      <p:sp>
        <p:nvSpPr>
          <p:cNvPr id="131" name="130 CuadroTexto"/>
          <p:cNvSpPr txBox="1"/>
          <p:nvPr/>
        </p:nvSpPr>
        <p:spPr>
          <a:xfrm>
            <a:off x="1539610" y="2649322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15"/>
              </a:rPr>
              <a:t>5933</a:t>
            </a:r>
            <a:endParaRPr lang="es-MX" sz="914" dirty="0"/>
          </a:p>
        </p:txBody>
      </p:sp>
      <p:sp>
        <p:nvSpPr>
          <p:cNvPr id="133" name="26 Botón de acción: Inicio">
            <a:hlinkClick r:id="rId16" highlightClick="1"/>
          </p:cNvPr>
          <p:cNvSpPr/>
          <p:nvPr/>
        </p:nvSpPr>
        <p:spPr>
          <a:xfrm>
            <a:off x="404388" y="6277631"/>
            <a:ext cx="321705" cy="274286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sz="1371"/>
          </a:p>
        </p:txBody>
      </p:sp>
      <p:sp>
        <p:nvSpPr>
          <p:cNvPr id="134" name="27 Botón de acción: Hacia atrás o Anterior">
            <a:hlinkClick r:id="rId17" highlightClick="1"/>
          </p:cNvPr>
          <p:cNvSpPr/>
          <p:nvPr/>
        </p:nvSpPr>
        <p:spPr>
          <a:xfrm>
            <a:off x="793729" y="6277631"/>
            <a:ext cx="324267" cy="274316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 sz="1371"/>
          </a:p>
        </p:txBody>
      </p:sp>
      <p:sp>
        <p:nvSpPr>
          <p:cNvPr id="3" name="2 CuadroTexto"/>
          <p:cNvSpPr txBox="1"/>
          <p:nvPr/>
        </p:nvSpPr>
        <p:spPr>
          <a:xfrm>
            <a:off x="2599209" y="189392"/>
            <a:ext cx="6784621" cy="936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1829" b="1" dirty="0">
                <a:latin typeface="Arial" panose="020B0604020202020204" pitchFamily="34" charset="0"/>
                <a:cs typeface="Arial" panose="020B0604020202020204" pitchFamily="34" charset="0"/>
              </a:rPr>
              <a:t>Procuraduría Federal de Protección al Ambiente</a:t>
            </a:r>
          </a:p>
          <a:p>
            <a:pPr lvl="0" algn="ctr"/>
            <a:r>
              <a:rPr lang="es-MX" sz="1829" b="1" dirty="0">
                <a:latin typeface="Arial" panose="020B0604020202020204" pitchFamily="34" charset="0"/>
                <a:cs typeface="Arial" panose="020B0604020202020204" pitchFamily="34" charset="0"/>
              </a:rPr>
              <a:t>Estructura Básica</a:t>
            </a:r>
          </a:p>
          <a:p>
            <a:pPr lvl="0"/>
            <a:endParaRPr lang="es-MX" sz="182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6009698" y="3205993"/>
            <a:ext cx="6191" cy="17984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135 Conector recto"/>
          <p:cNvCxnSpPr>
            <a:cxnSpLocks/>
          </p:cNvCxnSpPr>
          <p:nvPr/>
        </p:nvCxnSpPr>
        <p:spPr>
          <a:xfrm>
            <a:off x="1193177" y="2037229"/>
            <a:ext cx="0" cy="16622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136 Conector recto"/>
          <p:cNvCxnSpPr>
            <a:cxnSpLocks/>
          </p:cNvCxnSpPr>
          <p:nvPr/>
        </p:nvCxnSpPr>
        <p:spPr>
          <a:xfrm flipH="1">
            <a:off x="1203357" y="2776040"/>
            <a:ext cx="1" cy="4261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137 Forma libre"/>
          <p:cNvSpPr/>
          <p:nvPr/>
        </p:nvSpPr>
        <p:spPr>
          <a:xfrm>
            <a:off x="142354" y="4965233"/>
            <a:ext cx="955910" cy="61878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Planeación de Promoción de Auditorías</a:t>
            </a:r>
          </a:p>
        </p:txBody>
      </p:sp>
      <p:sp>
        <p:nvSpPr>
          <p:cNvPr id="140" name="139 CuadroTexto"/>
          <p:cNvSpPr txBox="1"/>
          <p:nvPr/>
        </p:nvSpPr>
        <p:spPr>
          <a:xfrm>
            <a:off x="2891020" y="5452617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18"/>
              </a:rPr>
              <a:t>3460</a:t>
            </a:r>
            <a:endParaRPr lang="es-MX" sz="914" dirty="0"/>
          </a:p>
        </p:txBody>
      </p:sp>
      <p:grpSp>
        <p:nvGrpSpPr>
          <p:cNvPr id="132" name="131 Grupo"/>
          <p:cNvGrpSpPr/>
          <p:nvPr/>
        </p:nvGrpSpPr>
        <p:grpSpPr>
          <a:xfrm>
            <a:off x="195942" y="1"/>
            <a:ext cx="11807649" cy="6858000"/>
            <a:chOff x="-3176" y="0"/>
            <a:chExt cx="15497539" cy="9001125"/>
          </a:xfrm>
        </p:grpSpPr>
        <p:pic>
          <p:nvPicPr>
            <p:cNvPr id="141" name="Picture 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2" name="Picture 6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3" name="Picture 8"/>
            <p:cNvPicPr>
              <a:picLocks noChangeAspect="1" noChangeArrowheads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" name="Picture 6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5" name="Picture 11"/>
            <p:cNvPicPr>
              <a:picLocks noChangeAspect="1" noChangeArrowheads="1"/>
            </p:cNvPicPr>
            <p:nvPr/>
          </p:nvPicPr>
          <p:blipFill rotWithShape="1"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01" name="119 Conector recto">
            <a:extLst>
              <a:ext uri="{FF2B5EF4-FFF2-40B4-BE49-F238E27FC236}">
                <a16:creationId xmlns:a16="http://schemas.microsoft.com/office/drawing/2014/main" xmlns="" id="{A2D11CEF-7B80-44C2-8E04-C04CB9B426E5}"/>
              </a:ext>
            </a:extLst>
          </p:cNvPr>
          <p:cNvCxnSpPr>
            <a:cxnSpLocks/>
          </p:cNvCxnSpPr>
          <p:nvPr/>
        </p:nvCxnSpPr>
        <p:spPr>
          <a:xfrm flipV="1">
            <a:off x="657722" y="3226453"/>
            <a:ext cx="1120978" cy="81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136 Conector recto">
            <a:extLst>
              <a:ext uri="{FF2B5EF4-FFF2-40B4-BE49-F238E27FC236}">
                <a16:creationId xmlns:a16="http://schemas.microsoft.com/office/drawing/2014/main" xmlns="" id="{3EE32A94-F6FE-44DE-AF2C-314687494324}"/>
              </a:ext>
            </a:extLst>
          </p:cNvPr>
          <p:cNvCxnSpPr>
            <a:cxnSpLocks/>
          </p:cNvCxnSpPr>
          <p:nvPr/>
        </p:nvCxnSpPr>
        <p:spPr>
          <a:xfrm>
            <a:off x="675010" y="3211805"/>
            <a:ext cx="3512" cy="17960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120 Conector recto">
            <a:extLst>
              <a:ext uri="{FF2B5EF4-FFF2-40B4-BE49-F238E27FC236}">
                <a16:creationId xmlns:a16="http://schemas.microsoft.com/office/drawing/2014/main" xmlns="" id="{C3B435DD-23EC-4325-A96D-E3C66800C8C0}"/>
              </a:ext>
            </a:extLst>
          </p:cNvPr>
          <p:cNvCxnSpPr>
            <a:cxnSpLocks/>
          </p:cNvCxnSpPr>
          <p:nvPr/>
        </p:nvCxnSpPr>
        <p:spPr>
          <a:xfrm flipH="1">
            <a:off x="1777937" y="3202234"/>
            <a:ext cx="270" cy="17629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137 Forma libre">
            <a:extLst>
              <a:ext uri="{FF2B5EF4-FFF2-40B4-BE49-F238E27FC236}">
                <a16:creationId xmlns:a16="http://schemas.microsoft.com/office/drawing/2014/main" xmlns="" id="{B34EA335-60D8-49EA-BF3C-1DDC17BCE97A}"/>
              </a:ext>
            </a:extLst>
          </p:cNvPr>
          <p:cNvSpPr/>
          <p:nvPr/>
        </p:nvSpPr>
        <p:spPr>
          <a:xfrm>
            <a:off x="1136636" y="4962808"/>
            <a:ext cx="1037327" cy="61878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8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Auditorías</a:t>
            </a:r>
          </a:p>
        </p:txBody>
      </p:sp>
      <p:sp>
        <p:nvSpPr>
          <p:cNvPr id="114" name="129 CuadroTexto">
            <a:extLst>
              <a:ext uri="{FF2B5EF4-FFF2-40B4-BE49-F238E27FC236}">
                <a16:creationId xmlns:a16="http://schemas.microsoft.com/office/drawing/2014/main" xmlns="" id="{36CAFF77-11EA-4B5D-9258-4F5E8DD25F6C}"/>
              </a:ext>
            </a:extLst>
          </p:cNvPr>
          <p:cNvSpPr txBox="1"/>
          <p:nvPr/>
        </p:nvSpPr>
        <p:spPr>
          <a:xfrm>
            <a:off x="159366" y="5442636"/>
            <a:ext cx="301376" cy="12391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16" name="129 CuadroTexto">
            <a:extLst>
              <a:ext uri="{FF2B5EF4-FFF2-40B4-BE49-F238E27FC236}">
                <a16:creationId xmlns:a16="http://schemas.microsoft.com/office/drawing/2014/main" xmlns="" id="{D16D3E0C-2A24-4D94-B84F-66A3D200B62D}"/>
              </a:ext>
            </a:extLst>
          </p:cNvPr>
          <p:cNvSpPr txBox="1"/>
          <p:nvPr/>
        </p:nvSpPr>
        <p:spPr>
          <a:xfrm>
            <a:off x="776942" y="5466663"/>
            <a:ext cx="321322" cy="109521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>
                <a:hlinkClick r:id="rId23"/>
              </a:rPr>
              <a:t>3466</a:t>
            </a:r>
            <a:endParaRPr lang="es-MX" sz="914" dirty="0"/>
          </a:p>
        </p:txBody>
      </p:sp>
      <p:sp>
        <p:nvSpPr>
          <p:cNvPr id="118" name="129 CuadroTexto">
            <a:extLst>
              <a:ext uri="{FF2B5EF4-FFF2-40B4-BE49-F238E27FC236}">
                <a16:creationId xmlns:a16="http://schemas.microsoft.com/office/drawing/2014/main" xmlns="" id="{4560B049-BB4A-4C05-A649-290347187B18}"/>
              </a:ext>
            </a:extLst>
          </p:cNvPr>
          <p:cNvSpPr txBox="1"/>
          <p:nvPr/>
        </p:nvSpPr>
        <p:spPr>
          <a:xfrm>
            <a:off x="1849149" y="5441432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>
                <a:hlinkClick r:id="rId24"/>
              </a:rPr>
              <a:t>5625</a:t>
            </a:r>
            <a:endParaRPr lang="es-MX" sz="914" dirty="0"/>
          </a:p>
        </p:txBody>
      </p:sp>
      <p:sp>
        <p:nvSpPr>
          <p:cNvPr id="146" name="129 CuadroTexto">
            <a:extLst>
              <a:ext uri="{FF2B5EF4-FFF2-40B4-BE49-F238E27FC236}">
                <a16:creationId xmlns:a16="http://schemas.microsoft.com/office/drawing/2014/main" xmlns="" id="{DFDE5DC8-1391-464E-8025-AFEC1D126E28}"/>
              </a:ext>
            </a:extLst>
          </p:cNvPr>
          <p:cNvSpPr txBox="1"/>
          <p:nvPr/>
        </p:nvSpPr>
        <p:spPr>
          <a:xfrm>
            <a:off x="1158083" y="5432695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47" name="73 Forma libre">
            <a:extLst>
              <a:ext uri="{FF2B5EF4-FFF2-40B4-BE49-F238E27FC236}">
                <a16:creationId xmlns:a16="http://schemas.microsoft.com/office/drawing/2014/main" xmlns="" id="{8CE724E0-7F3C-4BDC-9118-9384A93DF886}"/>
              </a:ext>
            </a:extLst>
          </p:cNvPr>
          <p:cNvSpPr/>
          <p:nvPr/>
        </p:nvSpPr>
        <p:spPr>
          <a:xfrm>
            <a:off x="4377624" y="4944108"/>
            <a:ext cx="1027389" cy="63990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Ambiental en Puertos, Aeropuertos y Fronteras</a:t>
            </a:r>
          </a:p>
        </p:txBody>
      </p:sp>
      <p:sp>
        <p:nvSpPr>
          <p:cNvPr id="148" name="129 CuadroTexto">
            <a:extLst>
              <a:ext uri="{FF2B5EF4-FFF2-40B4-BE49-F238E27FC236}">
                <a16:creationId xmlns:a16="http://schemas.microsoft.com/office/drawing/2014/main" xmlns="" id="{42BAA27A-D6A4-4170-A162-7C5A658FBF81}"/>
              </a:ext>
            </a:extLst>
          </p:cNvPr>
          <p:cNvSpPr txBox="1"/>
          <p:nvPr/>
        </p:nvSpPr>
        <p:spPr>
          <a:xfrm>
            <a:off x="3347370" y="5452617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49" name="129 CuadroTexto">
            <a:extLst>
              <a:ext uri="{FF2B5EF4-FFF2-40B4-BE49-F238E27FC236}">
                <a16:creationId xmlns:a16="http://schemas.microsoft.com/office/drawing/2014/main" xmlns="" id="{4DEB1602-1BB6-4A9E-A797-449AA241630B}"/>
              </a:ext>
            </a:extLst>
          </p:cNvPr>
          <p:cNvSpPr txBox="1"/>
          <p:nvPr/>
        </p:nvSpPr>
        <p:spPr>
          <a:xfrm>
            <a:off x="2228727" y="5453181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50" name="129 CuadroTexto">
            <a:extLst>
              <a:ext uri="{FF2B5EF4-FFF2-40B4-BE49-F238E27FC236}">
                <a16:creationId xmlns:a16="http://schemas.microsoft.com/office/drawing/2014/main" xmlns="" id="{DC659A52-4F37-4FBA-B11F-ECEFF2EB51DB}"/>
              </a:ext>
            </a:extLst>
          </p:cNvPr>
          <p:cNvSpPr txBox="1"/>
          <p:nvPr/>
        </p:nvSpPr>
        <p:spPr>
          <a:xfrm>
            <a:off x="4377624" y="5436904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51" name="75 CuadroTexto">
            <a:extLst>
              <a:ext uri="{FF2B5EF4-FFF2-40B4-BE49-F238E27FC236}">
                <a16:creationId xmlns:a16="http://schemas.microsoft.com/office/drawing/2014/main" xmlns="" id="{EC45C9E0-C832-41CC-BB48-968240B14A36}"/>
              </a:ext>
            </a:extLst>
          </p:cNvPr>
          <p:cNvSpPr txBox="1"/>
          <p:nvPr/>
        </p:nvSpPr>
        <p:spPr>
          <a:xfrm>
            <a:off x="5037219" y="5452615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25"/>
              </a:rPr>
              <a:t>3461</a:t>
            </a:r>
            <a:endParaRPr lang="es-MX" sz="914" dirty="0"/>
          </a:p>
        </p:txBody>
      </p:sp>
      <p:cxnSp>
        <p:nvCxnSpPr>
          <p:cNvPr id="152" name="119 Conector recto">
            <a:extLst>
              <a:ext uri="{FF2B5EF4-FFF2-40B4-BE49-F238E27FC236}">
                <a16:creationId xmlns:a16="http://schemas.microsoft.com/office/drawing/2014/main" xmlns="" id="{AB2C5B09-E6A4-46AF-96F8-BEA5E5DFE6DB}"/>
              </a:ext>
            </a:extLst>
          </p:cNvPr>
          <p:cNvCxnSpPr>
            <a:cxnSpLocks/>
          </p:cNvCxnSpPr>
          <p:nvPr/>
        </p:nvCxnSpPr>
        <p:spPr>
          <a:xfrm>
            <a:off x="5991518" y="3193003"/>
            <a:ext cx="2236039" cy="129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73 Forma libre">
            <a:extLst>
              <a:ext uri="{FF2B5EF4-FFF2-40B4-BE49-F238E27FC236}">
                <a16:creationId xmlns:a16="http://schemas.microsoft.com/office/drawing/2014/main" xmlns="" id="{B5D7551B-52E4-4941-83D1-D0865ED434DD}"/>
              </a:ext>
            </a:extLst>
          </p:cNvPr>
          <p:cNvSpPr/>
          <p:nvPr/>
        </p:nvSpPr>
        <p:spPr>
          <a:xfrm>
            <a:off x="5477824" y="4944109"/>
            <a:ext cx="1027389" cy="62176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Impacto Ambiental y Zona Federal Marítimo Terrestre</a:t>
            </a:r>
          </a:p>
        </p:txBody>
      </p:sp>
      <p:sp>
        <p:nvSpPr>
          <p:cNvPr id="159" name="129 CuadroTexto">
            <a:extLst>
              <a:ext uri="{FF2B5EF4-FFF2-40B4-BE49-F238E27FC236}">
                <a16:creationId xmlns:a16="http://schemas.microsoft.com/office/drawing/2014/main" xmlns="" id="{E28609BB-8B8E-48AB-94B1-440CA8CD8753}"/>
              </a:ext>
            </a:extLst>
          </p:cNvPr>
          <p:cNvSpPr txBox="1"/>
          <p:nvPr/>
        </p:nvSpPr>
        <p:spPr>
          <a:xfrm>
            <a:off x="5477824" y="5434227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60" name="75 CuadroTexto">
            <a:extLst>
              <a:ext uri="{FF2B5EF4-FFF2-40B4-BE49-F238E27FC236}">
                <a16:creationId xmlns:a16="http://schemas.microsoft.com/office/drawing/2014/main" xmlns="" id="{426F4254-E1F3-44D6-88AC-017E15C54D97}"/>
              </a:ext>
            </a:extLst>
          </p:cNvPr>
          <p:cNvSpPr txBox="1"/>
          <p:nvPr/>
        </p:nvSpPr>
        <p:spPr>
          <a:xfrm>
            <a:off x="6149973" y="5436088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26"/>
              </a:rPr>
              <a:t>3469</a:t>
            </a:r>
            <a:endParaRPr lang="es-MX" sz="914" dirty="0"/>
          </a:p>
        </p:txBody>
      </p:sp>
      <p:sp>
        <p:nvSpPr>
          <p:cNvPr id="171" name="73 Forma libre">
            <a:extLst>
              <a:ext uri="{FF2B5EF4-FFF2-40B4-BE49-F238E27FC236}">
                <a16:creationId xmlns:a16="http://schemas.microsoft.com/office/drawing/2014/main" xmlns="" id="{C53CB0E0-11B1-4C2A-924B-545A262B6425}"/>
              </a:ext>
            </a:extLst>
          </p:cNvPr>
          <p:cNvSpPr/>
          <p:nvPr/>
        </p:nvSpPr>
        <p:spPr>
          <a:xfrm>
            <a:off x="6593424" y="4944108"/>
            <a:ext cx="1027389" cy="62629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de Vida Silvestre, Recursos Marinos y Ecosistemas Costeros</a:t>
            </a:r>
          </a:p>
        </p:txBody>
      </p:sp>
      <p:sp>
        <p:nvSpPr>
          <p:cNvPr id="174" name="129 CuadroTexto">
            <a:extLst>
              <a:ext uri="{FF2B5EF4-FFF2-40B4-BE49-F238E27FC236}">
                <a16:creationId xmlns:a16="http://schemas.microsoft.com/office/drawing/2014/main" xmlns="" id="{8E384301-F4BF-45C6-BC95-DA851F59F4E7}"/>
              </a:ext>
            </a:extLst>
          </p:cNvPr>
          <p:cNvSpPr txBox="1"/>
          <p:nvPr/>
        </p:nvSpPr>
        <p:spPr>
          <a:xfrm>
            <a:off x="6602235" y="5423174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75" name="75 CuadroTexto">
            <a:extLst>
              <a:ext uri="{FF2B5EF4-FFF2-40B4-BE49-F238E27FC236}">
                <a16:creationId xmlns:a16="http://schemas.microsoft.com/office/drawing/2014/main" xmlns="" id="{50324025-C48D-459D-9B50-1967EC12D4CC}"/>
              </a:ext>
            </a:extLst>
          </p:cNvPr>
          <p:cNvSpPr txBox="1"/>
          <p:nvPr/>
        </p:nvSpPr>
        <p:spPr>
          <a:xfrm>
            <a:off x="7265573" y="5441432"/>
            <a:ext cx="355240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>
                <a:hlinkClick r:id="rId27"/>
              </a:rPr>
              <a:t>3465</a:t>
            </a:r>
            <a:endParaRPr lang="es-MX" sz="914" dirty="0"/>
          </a:p>
        </p:txBody>
      </p:sp>
      <p:cxnSp>
        <p:nvCxnSpPr>
          <p:cNvPr id="176" name="114 Conector recto">
            <a:extLst>
              <a:ext uri="{FF2B5EF4-FFF2-40B4-BE49-F238E27FC236}">
                <a16:creationId xmlns:a16="http://schemas.microsoft.com/office/drawing/2014/main" xmlns="" id="{BAE48F0D-00A9-4F1D-BA09-C1DBDA33C6E7}"/>
              </a:ext>
            </a:extLst>
          </p:cNvPr>
          <p:cNvCxnSpPr>
            <a:cxnSpLocks/>
          </p:cNvCxnSpPr>
          <p:nvPr/>
        </p:nvCxnSpPr>
        <p:spPr>
          <a:xfrm>
            <a:off x="8227557" y="3221330"/>
            <a:ext cx="0" cy="17323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7" name="73 Forma libre">
            <a:extLst>
              <a:ext uri="{FF2B5EF4-FFF2-40B4-BE49-F238E27FC236}">
                <a16:creationId xmlns:a16="http://schemas.microsoft.com/office/drawing/2014/main" xmlns="" id="{3506789F-148C-4DD0-B39E-48F98FF7EF00}"/>
              </a:ext>
            </a:extLst>
          </p:cNvPr>
          <p:cNvSpPr/>
          <p:nvPr/>
        </p:nvSpPr>
        <p:spPr>
          <a:xfrm>
            <a:off x="7711129" y="4934062"/>
            <a:ext cx="1032856" cy="65651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Forestal</a:t>
            </a:r>
          </a:p>
        </p:txBody>
      </p:sp>
      <p:sp>
        <p:nvSpPr>
          <p:cNvPr id="179" name="129 CuadroTexto">
            <a:extLst>
              <a:ext uri="{FF2B5EF4-FFF2-40B4-BE49-F238E27FC236}">
                <a16:creationId xmlns:a16="http://schemas.microsoft.com/office/drawing/2014/main" xmlns="" id="{CFA03EA9-EDCC-4E18-BEA4-376FA1CBFFC2}"/>
              </a:ext>
            </a:extLst>
          </p:cNvPr>
          <p:cNvSpPr txBox="1"/>
          <p:nvPr/>
        </p:nvSpPr>
        <p:spPr>
          <a:xfrm>
            <a:off x="7711129" y="5461601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180" name="129 CuadroTexto">
            <a:extLst>
              <a:ext uri="{FF2B5EF4-FFF2-40B4-BE49-F238E27FC236}">
                <a16:creationId xmlns:a16="http://schemas.microsoft.com/office/drawing/2014/main" xmlns="" id="{8B98375C-CDB5-43F6-A41F-6E3F4F818B90}"/>
              </a:ext>
            </a:extLst>
          </p:cNvPr>
          <p:cNvSpPr txBox="1"/>
          <p:nvPr/>
        </p:nvSpPr>
        <p:spPr>
          <a:xfrm>
            <a:off x="8419171" y="5452616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>
                <a:hlinkClick r:id="rId28"/>
              </a:rPr>
              <a:t>3470</a:t>
            </a:r>
            <a:endParaRPr lang="es-MX" sz="914" dirty="0"/>
          </a:p>
        </p:txBody>
      </p:sp>
      <p:cxnSp>
        <p:nvCxnSpPr>
          <p:cNvPr id="185" name="124 Conector recto">
            <a:extLst>
              <a:ext uri="{FF2B5EF4-FFF2-40B4-BE49-F238E27FC236}">
                <a16:creationId xmlns:a16="http://schemas.microsoft.com/office/drawing/2014/main" xmlns="" id="{7EFDAF3A-C4F2-453D-AC8B-3B479F5A7A4D}"/>
              </a:ext>
            </a:extLst>
          </p:cNvPr>
          <p:cNvCxnSpPr>
            <a:cxnSpLocks/>
          </p:cNvCxnSpPr>
          <p:nvPr/>
        </p:nvCxnSpPr>
        <p:spPr>
          <a:xfrm>
            <a:off x="9580142" y="2819928"/>
            <a:ext cx="0" cy="10023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119 Conector recto">
            <a:extLst>
              <a:ext uri="{FF2B5EF4-FFF2-40B4-BE49-F238E27FC236}">
                <a16:creationId xmlns:a16="http://schemas.microsoft.com/office/drawing/2014/main" xmlns="" id="{B95A025D-BAEE-417D-99E5-781BD4B40E5A}"/>
              </a:ext>
            </a:extLst>
          </p:cNvPr>
          <p:cNvCxnSpPr>
            <a:cxnSpLocks/>
          </p:cNvCxnSpPr>
          <p:nvPr/>
        </p:nvCxnSpPr>
        <p:spPr>
          <a:xfrm flipV="1">
            <a:off x="9343448" y="3841114"/>
            <a:ext cx="2191014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114 Conector recto">
            <a:extLst>
              <a:ext uri="{FF2B5EF4-FFF2-40B4-BE49-F238E27FC236}">
                <a16:creationId xmlns:a16="http://schemas.microsoft.com/office/drawing/2014/main" xmlns="" id="{87E929A9-0D43-4F5E-A24C-6FCDD0947B68}"/>
              </a:ext>
            </a:extLst>
          </p:cNvPr>
          <p:cNvCxnSpPr>
            <a:cxnSpLocks/>
          </p:cNvCxnSpPr>
          <p:nvPr/>
        </p:nvCxnSpPr>
        <p:spPr>
          <a:xfrm>
            <a:off x="9362649" y="3852595"/>
            <a:ext cx="0" cy="108146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73 Forma libre">
            <a:extLst>
              <a:ext uri="{FF2B5EF4-FFF2-40B4-BE49-F238E27FC236}">
                <a16:creationId xmlns:a16="http://schemas.microsoft.com/office/drawing/2014/main" xmlns="" id="{ECC5A9AB-A2E9-477D-BA57-8A99DA02A64A}"/>
              </a:ext>
            </a:extLst>
          </p:cNvPr>
          <p:cNvSpPr/>
          <p:nvPr/>
        </p:nvSpPr>
        <p:spPr>
          <a:xfrm>
            <a:off x="8829754" y="4934062"/>
            <a:ext cx="1027389" cy="65769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Delitos Federales contra el Ambiente y Litigio</a:t>
            </a:r>
          </a:p>
        </p:txBody>
      </p:sp>
      <p:sp>
        <p:nvSpPr>
          <p:cNvPr id="225" name="129 CuadroTexto">
            <a:extLst>
              <a:ext uri="{FF2B5EF4-FFF2-40B4-BE49-F238E27FC236}">
                <a16:creationId xmlns:a16="http://schemas.microsoft.com/office/drawing/2014/main" xmlns="" id="{0219C523-8EF9-4855-B0D6-DD77665CA112}"/>
              </a:ext>
            </a:extLst>
          </p:cNvPr>
          <p:cNvSpPr txBox="1"/>
          <p:nvPr/>
        </p:nvSpPr>
        <p:spPr>
          <a:xfrm>
            <a:off x="8829754" y="5455042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226" name="129 CuadroTexto">
            <a:extLst>
              <a:ext uri="{FF2B5EF4-FFF2-40B4-BE49-F238E27FC236}">
                <a16:creationId xmlns:a16="http://schemas.microsoft.com/office/drawing/2014/main" xmlns="" id="{4B48572E-04A3-4FDC-87B9-DD988F3A3A05}"/>
              </a:ext>
            </a:extLst>
          </p:cNvPr>
          <p:cNvSpPr txBox="1"/>
          <p:nvPr/>
        </p:nvSpPr>
        <p:spPr>
          <a:xfrm>
            <a:off x="9532329" y="5455041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>
                <a:hlinkClick r:id="rId29"/>
              </a:rPr>
              <a:t>3462</a:t>
            </a:r>
            <a:endParaRPr lang="es-MX" sz="914" dirty="0"/>
          </a:p>
        </p:txBody>
      </p:sp>
      <p:cxnSp>
        <p:nvCxnSpPr>
          <p:cNvPr id="241" name="114 Conector recto">
            <a:extLst>
              <a:ext uri="{FF2B5EF4-FFF2-40B4-BE49-F238E27FC236}">
                <a16:creationId xmlns:a16="http://schemas.microsoft.com/office/drawing/2014/main" xmlns="" id="{08340762-324A-4CC4-A0F8-CC1C9A4C2791}"/>
              </a:ext>
            </a:extLst>
          </p:cNvPr>
          <p:cNvCxnSpPr>
            <a:cxnSpLocks/>
          </p:cNvCxnSpPr>
          <p:nvPr/>
        </p:nvCxnSpPr>
        <p:spPr>
          <a:xfrm>
            <a:off x="11534462" y="3841114"/>
            <a:ext cx="0" cy="10929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114 Conector recto">
            <a:extLst>
              <a:ext uri="{FF2B5EF4-FFF2-40B4-BE49-F238E27FC236}">
                <a16:creationId xmlns:a16="http://schemas.microsoft.com/office/drawing/2014/main" xmlns="" id="{45881001-854A-4899-AFCB-33C962883210}"/>
              </a:ext>
            </a:extLst>
          </p:cNvPr>
          <p:cNvCxnSpPr>
            <a:cxnSpLocks/>
          </p:cNvCxnSpPr>
          <p:nvPr/>
        </p:nvCxnSpPr>
        <p:spPr>
          <a:xfrm>
            <a:off x="10446124" y="3852595"/>
            <a:ext cx="1161" cy="11010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4" name="73 Forma libre">
            <a:extLst>
              <a:ext uri="{FF2B5EF4-FFF2-40B4-BE49-F238E27FC236}">
                <a16:creationId xmlns:a16="http://schemas.microsoft.com/office/drawing/2014/main" xmlns="" id="{D02F3BDC-0498-4BD3-BC37-A21986E4E75F}"/>
              </a:ext>
            </a:extLst>
          </p:cNvPr>
          <p:cNvSpPr/>
          <p:nvPr/>
        </p:nvSpPr>
        <p:spPr>
          <a:xfrm>
            <a:off x="9932430" y="4924214"/>
            <a:ext cx="1027389" cy="67620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procedimientos administrativos y consulta</a:t>
            </a:r>
          </a:p>
        </p:txBody>
      </p:sp>
      <p:sp>
        <p:nvSpPr>
          <p:cNvPr id="245" name="73 Forma libre">
            <a:extLst>
              <a:ext uri="{FF2B5EF4-FFF2-40B4-BE49-F238E27FC236}">
                <a16:creationId xmlns:a16="http://schemas.microsoft.com/office/drawing/2014/main" xmlns="" id="{DE58B251-73AB-4BBC-915F-0CB5A7E2D421}"/>
              </a:ext>
            </a:extLst>
          </p:cNvPr>
          <p:cNvSpPr/>
          <p:nvPr/>
        </p:nvSpPr>
        <p:spPr>
          <a:xfrm>
            <a:off x="11026265" y="4934062"/>
            <a:ext cx="1027389" cy="65864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87" tIns="3387" rIns="3387" bIns="3387" numCol="1" spcCol="1270" anchor="ctr" anchorCtr="0">
            <a:noAutofit/>
          </a:bodyPr>
          <a:lstStyle/>
          <a:p>
            <a:pPr algn="ctr" defTabSz="2370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6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 quejas y participación social</a:t>
            </a:r>
          </a:p>
        </p:txBody>
      </p:sp>
      <p:sp>
        <p:nvSpPr>
          <p:cNvPr id="247" name="129 CuadroTexto">
            <a:extLst>
              <a:ext uri="{FF2B5EF4-FFF2-40B4-BE49-F238E27FC236}">
                <a16:creationId xmlns:a16="http://schemas.microsoft.com/office/drawing/2014/main" xmlns="" id="{C65AA56E-750E-4FD3-97C9-3138B9DD424E}"/>
              </a:ext>
            </a:extLst>
          </p:cNvPr>
          <p:cNvSpPr txBox="1"/>
          <p:nvPr/>
        </p:nvSpPr>
        <p:spPr>
          <a:xfrm>
            <a:off x="9932430" y="5465203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248" name="129 CuadroTexto">
            <a:extLst>
              <a:ext uri="{FF2B5EF4-FFF2-40B4-BE49-F238E27FC236}">
                <a16:creationId xmlns:a16="http://schemas.microsoft.com/office/drawing/2014/main" xmlns="" id="{DE8D2A0C-906B-49FF-B52C-0729A08D69B6}"/>
              </a:ext>
            </a:extLst>
          </p:cNvPr>
          <p:cNvSpPr txBox="1"/>
          <p:nvPr/>
        </p:nvSpPr>
        <p:spPr>
          <a:xfrm>
            <a:off x="11040565" y="5452617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K11</a:t>
            </a:r>
          </a:p>
        </p:txBody>
      </p:sp>
      <p:sp>
        <p:nvSpPr>
          <p:cNvPr id="249" name="129 CuadroTexto">
            <a:extLst>
              <a:ext uri="{FF2B5EF4-FFF2-40B4-BE49-F238E27FC236}">
                <a16:creationId xmlns:a16="http://schemas.microsoft.com/office/drawing/2014/main" xmlns="" id="{6F9ECEA4-786F-417E-92B1-850F25256BAF}"/>
              </a:ext>
            </a:extLst>
          </p:cNvPr>
          <p:cNvSpPr txBox="1"/>
          <p:nvPr/>
        </p:nvSpPr>
        <p:spPr>
          <a:xfrm>
            <a:off x="10635005" y="5463777"/>
            <a:ext cx="324814" cy="127980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>
                <a:hlinkClick r:id="rId30"/>
              </a:rPr>
              <a:t>3463</a:t>
            </a:r>
            <a:endParaRPr lang="es-MX" sz="914" dirty="0"/>
          </a:p>
        </p:txBody>
      </p:sp>
      <p:sp>
        <p:nvSpPr>
          <p:cNvPr id="250" name="129 CuadroTexto">
            <a:extLst>
              <a:ext uri="{FF2B5EF4-FFF2-40B4-BE49-F238E27FC236}">
                <a16:creationId xmlns:a16="http://schemas.microsoft.com/office/drawing/2014/main" xmlns="" id="{D9AB5F21-97C7-43B2-B7C5-DBA16D74BC56}"/>
              </a:ext>
            </a:extLst>
          </p:cNvPr>
          <p:cNvSpPr txBox="1"/>
          <p:nvPr/>
        </p:nvSpPr>
        <p:spPr>
          <a:xfrm>
            <a:off x="11717020" y="5462147"/>
            <a:ext cx="324814" cy="12897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21" tIns="5321" rIns="5321" bIns="5321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sz="914" dirty="0"/>
              <a:t> </a:t>
            </a:r>
            <a:r>
              <a:rPr lang="es-MX" sz="914" dirty="0">
                <a:hlinkClick r:id="rId31"/>
              </a:rPr>
              <a:t>3464</a:t>
            </a:r>
            <a:endParaRPr lang="es-MX" sz="914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185</Words>
  <Application>Microsoft Office PowerPoint</Application>
  <PresentationFormat>Personalizado</PresentationFormat>
  <Paragraphs>53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Monserrat Torres Ilizaliturri</dc:creator>
  <cp:lastModifiedBy>Ana Gabriela Nuñez Perez</cp:lastModifiedBy>
  <cp:revision>17</cp:revision>
  <dcterms:created xsi:type="dcterms:W3CDTF">2020-01-20T18:06:10Z</dcterms:created>
  <dcterms:modified xsi:type="dcterms:W3CDTF">2020-02-14T16:12:12Z</dcterms:modified>
</cp:coreProperties>
</file>