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601575" cy="7921625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48">
          <p15:clr>
            <a:srgbClr val="A4A3A4"/>
          </p15:clr>
        </p15:guide>
        <p15:guide id="2" pos="39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53" autoAdjust="0"/>
  </p:normalViewPr>
  <p:slideViewPr>
    <p:cSldViewPr>
      <p:cViewPr>
        <p:scale>
          <a:sx n="79" d="100"/>
          <a:sy n="79" d="100"/>
        </p:scale>
        <p:origin x="-360" y="-72"/>
      </p:cViewPr>
      <p:guideLst>
        <p:guide orient="horz" pos="3448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45118" y="2460842"/>
            <a:ext cx="10711339" cy="169801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90236" y="4488923"/>
            <a:ext cx="8821103" cy="20244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4388989" y="317236"/>
            <a:ext cx="4465245" cy="675905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93251" y="317236"/>
            <a:ext cx="13185711" cy="675905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95438" y="5090381"/>
            <a:ext cx="10711339" cy="157332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95438" y="3357525"/>
            <a:ext cx="10711339" cy="173285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93250" y="1848381"/>
            <a:ext cx="8825479" cy="52279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028755" y="1848381"/>
            <a:ext cx="8825479" cy="52279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79" y="317234"/>
            <a:ext cx="11341418" cy="1320271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79" y="1773198"/>
            <a:ext cx="5567884" cy="73898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30079" y="2512182"/>
            <a:ext cx="5567884" cy="45641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401426" y="1773198"/>
            <a:ext cx="5570072" cy="73898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401426" y="2512182"/>
            <a:ext cx="5570072" cy="45641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81" y="315400"/>
            <a:ext cx="4145832" cy="1342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926866" y="315402"/>
            <a:ext cx="7044630" cy="67608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0081" y="1657675"/>
            <a:ext cx="4145832" cy="54186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69998" y="5545139"/>
            <a:ext cx="7560945" cy="65463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469998" y="707814"/>
            <a:ext cx="7560945" cy="4752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469998" y="6199772"/>
            <a:ext cx="7560945" cy="9296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30079" y="317234"/>
            <a:ext cx="11341418" cy="13202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79" y="1848381"/>
            <a:ext cx="11341418" cy="5227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30079" y="7342177"/>
            <a:ext cx="2940368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05538" y="7342177"/>
            <a:ext cx="3990499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031129" y="7342177"/>
            <a:ext cx="2940368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://transparencia.profepa.gob.mx/Transparencia/TransparenciaDGP/ORGANIGRAMA/RECURSOS%20NATURALES/Direccion_General_de_Inspeccion_y_Vigilancia_de_Vida_Silvestre,_Recursos_Marinos_y_Ecosistemas_Costeros.pdf" TargetMode="External"/><Relationship Id="rId7" Type="http://schemas.openxmlformats.org/officeDocument/2006/relationships/hyperlink" Target="http://transparencia.profepa.gob.mx/Transparencia/TransparenciaDGP/ORGANIGRAMA/RECURSOS%20NATURALES/Nuevo/RECURSOS_NATURALES__.pdf" TargetMode="External"/><Relationship Id="rId2" Type="http://schemas.openxmlformats.org/officeDocument/2006/relationships/hyperlink" Target="http://transparencia.profepa.gob.mx/Transparencia/TransparenciaDGP/SUBRECURSOSNATURALES/SUBPROCURADOR%20DE%20RECURSOS%20NATURALES%203191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transparencia.profepa.gob.mx/Transparencia/TransparenciaDGP/ORGANIGRAMA/formas/PROFEPA%20basica_.pdf" TargetMode="External"/><Relationship Id="rId11" Type="http://schemas.openxmlformats.org/officeDocument/2006/relationships/image" Target="../media/image4.png"/><Relationship Id="rId5" Type="http://schemas.openxmlformats.org/officeDocument/2006/relationships/hyperlink" Target="http://transparencia.profepa.gob.mx/Transparencia/TransparenciaDGP/ORGANIGRAMA/RECURSOS%20NATURALES/Direccion_General_de_Inspeccion_y_Vigilancia_Forestal.pdf" TargetMode="External"/><Relationship Id="rId10" Type="http://schemas.openxmlformats.org/officeDocument/2006/relationships/image" Target="../media/image3.png"/><Relationship Id="rId4" Type="http://schemas.openxmlformats.org/officeDocument/2006/relationships/hyperlink" Target="http://transparencia.profepa.gob.mx/Transparencia/TransparenciaDGP/ORGANIGRAMA/RECURSOS%20NATURALES/Direccion_General_de_Impacto_Ambiental_y_Zona_Federal_Maritimo_Terrestre.pdf" TargetMode="Externa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120 Forma libre"/>
          <p:cNvSpPr/>
          <p:nvPr/>
        </p:nvSpPr>
        <p:spPr>
          <a:xfrm>
            <a:off x="5363309" y="1581528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Subprocuraduría de Recursos Naturales</a:t>
            </a:r>
          </a:p>
        </p:txBody>
      </p:sp>
      <p:sp>
        <p:nvSpPr>
          <p:cNvPr id="122" name="121 CuadroTexto"/>
          <p:cNvSpPr txBox="1"/>
          <p:nvPr/>
        </p:nvSpPr>
        <p:spPr>
          <a:xfrm>
            <a:off x="5363309" y="2373214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K31</a:t>
            </a:r>
          </a:p>
        </p:txBody>
      </p:sp>
      <p:sp>
        <p:nvSpPr>
          <p:cNvPr id="124" name="123 CuadroTexto"/>
          <p:cNvSpPr txBox="1"/>
          <p:nvPr/>
        </p:nvSpPr>
        <p:spPr>
          <a:xfrm>
            <a:off x="6626622" y="2373950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2"/>
              </a:rPr>
              <a:t>3191</a:t>
            </a:r>
            <a:endParaRPr lang="es-MX" dirty="0"/>
          </a:p>
        </p:txBody>
      </p:sp>
      <p:cxnSp>
        <p:nvCxnSpPr>
          <p:cNvPr id="125" name="124 Conector recto"/>
          <p:cNvCxnSpPr>
            <a:cxnSpLocks/>
          </p:cNvCxnSpPr>
          <p:nvPr/>
        </p:nvCxnSpPr>
        <p:spPr>
          <a:xfrm flipV="1">
            <a:off x="1910881" y="2746844"/>
            <a:ext cx="8782394" cy="839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128 Conector recto"/>
          <p:cNvCxnSpPr>
            <a:cxnSpLocks/>
          </p:cNvCxnSpPr>
          <p:nvPr/>
        </p:nvCxnSpPr>
        <p:spPr>
          <a:xfrm flipH="1">
            <a:off x="1900769" y="2755540"/>
            <a:ext cx="1" cy="160765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130 Conector recto"/>
          <p:cNvCxnSpPr/>
          <p:nvPr/>
        </p:nvCxnSpPr>
        <p:spPr>
          <a:xfrm>
            <a:off x="6227405" y="2755242"/>
            <a:ext cx="0" cy="160900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131 Conector recto"/>
          <p:cNvCxnSpPr/>
          <p:nvPr/>
        </p:nvCxnSpPr>
        <p:spPr>
          <a:xfrm>
            <a:off x="6227405" y="2542491"/>
            <a:ext cx="0" cy="19116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132 Conector recto"/>
          <p:cNvCxnSpPr/>
          <p:nvPr/>
        </p:nvCxnSpPr>
        <p:spPr>
          <a:xfrm>
            <a:off x="10700805" y="2733656"/>
            <a:ext cx="0" cy="1728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5" name="144 Forma libre"/>
          <p:cNvSpPr/>
          <p:nvPr/>
        </p:nvSpPr>
        <p:spPr>
          <a:xfrm>
            <a:off x="9829179" y="4372643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Dirección General de Inspección y Vigilancia de Vida Silvestre, Recursos Marinos y Ecosistemas Costeros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158 Forma libre"/>
          <p:cNvSpPr/>
          <p:nvPr/>
        </p:nvSpPr>
        <p:spPr>
          <a:xfrm>
            <a:off x="5363309" y="4372643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Dirección General de Impacto Ambiental y Zona Federal Marítimo Terrestre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163 Forma libre"/>
          <p:cNvSpPr/>
          <p:nvPr/>
        </p:nvSpPr>
        <p:spPr>
          <a:xfrm>
            <a:off x="1036673" y="4363192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Dirección General de Inspección y Vigilancia Forestal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852515" y="423128"/>
            <a:ext cx="4608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Subprocuraduría de Recursos Naturales</a:t>
            </a:r>
          </a:p>
        </p:txBody>
      </p:sp>
      <p:sp>
        <p:nvSpPr>
          <p:cNvPr id="21" name="26 Botón de acción: Inicio">
            <a:hlinkClick r:id="rId6" highlightClick="1"/>
          </p:cNvPr>
          <p:cNvSpPr/>
          <p:nvPr/>
        </p:nvSpPr>
        <p:spPr>
          <a:xfrm>
            <a:off x="324123" y="7150350"/>
            <a:ext cx="432048" cy="382239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22" name="27 Botón de acción: Hacia atrás o Anterior">
            <a:hlinkClick r:id="rId7" highlightClick="1"/>
          </p:cNvPr>
          <p:cNvSpPr/>
          <p:nvPr/>
        </p:nvSpPr>
        <p:spPr>
          <a:xfrm>
            <a:off x="900185" y="7180978"/>
            <a:ext cx="432049" cy="382239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grpSp>
        <p:nvGrpSpPr>
          <p:cNvPr id="17" name="131 Grupo">
            <a:extLst>
              <a:ext uri="{FF2B5EF4-FFF2-40B4-BE49-F238E27FC236}">
                <a16:creationId xmlns:a16="http://schemas.microsoft.com/office/drawing/2014/main" xmlns="" id="{FC15CE7B-F226-4D44-8995-805614878DEF}"/>
              </a:ext>
            </a:extLst>
          </p:cNvPr>
          <p:cNvGrpSpPr/>
          <p:nvPr/>
        </p:nvGrpSpPr>
        <p:grpSpPr>
          <a:xfrm>
            <a:off x="0" y="0"/>
            <a:ext cx="12601575" cy="7921625"/>
            <a:chOff x="-3176" y="0"/>
            <a:chExt cx="15497539" cy="9001125"/>
          </a:xfrm>
        </p:grpSpPr>
        <p:pic>
          <p:nvPicPr>
            <p:cNvPr id="18" name="Picture 2">
              <a:extLst>
                <a:ext uri="{FF2B5EF4-FFF2-40B4-BE49-F238E27FC236}">
                  <a16:creationId xmlns:a16="http://schemas.microsoft.com/office/drawing/2014/main" xmlns="" id="{3F18361D-C0B6-431A-B42A-2395760C64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" name="Picture 6">
              <a:extLst>
                <a:ext uri="{FF2B5EF4-FFF2-40B4-BE49-F238E27FC236}">
                  <a16:creationId xmlns:a16="http://schemas.microsoft.com/office/drawing/2014/main" xmlns="" id="{CA578387-C7A3-4F53-B2EF-74E58ED721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8">
              <a:extLst>
                <a:ext uri="{FF2B5EF4-FFF2-40B4-BE49-F238E27FC236}">
                  <a16:creationId xmlns:a16="http://schemas.microsoft.com/office/drawing/2014/main" xmlns="" id="{B8A2C413-1834-4995-9837-E924944ECEB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6">
              <a:extLst>
                <a:ext uri="{FF2B5EF4-FFF2-40B4-BE49-F238E27FC236}">
                  <a16:creationId xmlns:a16="http://schemas.microsoft.com/office/drawing/2014/main" xmlns="" id="{AA804C05-B4D2-4C18-8A8E-9230921F01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11">
              <a:extLst>
                <a:ext uri="{FF2B5EF4-FFF2-40B4-BE49-F238E27FC236}">
                  <a16:creationId xmlns:a16="http://schemas.microsoft.com/office/drawing/2014/main" xmlns="" id="{8F26F74F-6159-4A8D-AA20-9765DBD775F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42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23</cp:revision>
  <dcterms:created xsi:type="dcterms:W3CDTF">2017-05-10T16:05:42Z</dcterms:created>
  <dcterms:modified xsi:type="dcterms:W3CDTF">2020-02-24T18:30:30Z</dcterms:modified>
</cp:coreProperties>
</file>