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801350" cy="9001125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0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529" autoAdjust="0"/>
    <p:restoredTop sz="95976" autoAdjust="0"/>
  </p:normalViewPr>
  <p:slideViewPr>
    <p:cSldViewPr>
      <p:cViewPr>
        <p:scale>
          <a:sx n="100" d="100"/>
          <a:sy n="100" d="100"/>
        </p:scale>
        <p:origin x="-768" y="1680"/>
      </p:cViewPr>
      <p:guideLst>
        <p:guide orient="horz" pos="2200"/>
        <p:guide pos="34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10101" y="2796189"/>
            <a:ext cx="9181148" cy="192940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20204" y="5100642"/>
            <a:ext cx="7560945" cy="230028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168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596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333421" y="360468"/>
            <a:ext cx="3827353" cy="768012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1358" y="360468"/>
            <a:ext cx="11302038" cy="768012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282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92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3233" y="5784062"/>
            <a:ext cx="9181148" cy="178772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53233" y="3815065"/>
            <a:ext cx="9181148" cy="19689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74056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1358" y="2100265"/>
            <a:ext cx="7564696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596076" y="2100265"/>
            <a:ext cx="7564696" cy="594032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6125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69" y="360466"/>
            <a:ext cx="9721215" cy="1500188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8" y="2014836"/>
            <a:ext cx="4772472" cy="839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0068" y="2854523"/>
            <a:ext cx="4772472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86938" y="2014836"/>
            <a:ext cx="4774347" cy="8396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86938" y="2854523"/>
            <a:ext cx="4774347" cy="51860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664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39194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439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0070" y="358382"/>
            <a:ext cx="3553570" cy="15251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23028" y="358384"/>
            <a:ext cx="6038254" cy="7682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40070" y="1883571"/>
            <a:ext cx="3553570" cy="615702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6896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17142" y="6300791"/>
            <a:ext cx="6480810" cy="74384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117142" y="804271"/>
            <a:ext cx="6480810" cy="54006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117142" y="7044631"/>
            <a:ext cx="6480810" cy="105638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0422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40069" y="360466"/>
            <a:ext cx="9721215" cy="1500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0069" y="2100265"/>
            <a:ext cx="9721215" cy="59403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40068" y="8342716"/>
            <a:ext cx="2520315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5C049-607C-48A1-ADC1-45AF2B79AA0C}" type="datetimeFigureOut">
              <a:rPr lang="es-MX" smtClean="0"/>
              <a:t>24/02/2020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90461" y="8342716"/>
            <a:ext cx="3420428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740969" y="8342716"/>
            <a:ext cx="2520315" cy="479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681B8-AC20-4806-92FC-5C970FE9155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656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transparencia.profepa.gob.mx/Transparencia/TransparenciaDGP/ORGANIGRAMA/formas/PROFEPA%20basica_.pdf" TargetMode="External"/><Relationship Id="rId13" Type="http://schemas.openxmlformats.org/officeDocument/2006/relationships/image" Target="../media/image3.png"/><Relationship Id="rId3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DIRECTOR%20DE%20ESTRATEGIA%20Y%20EVALUACION%20INSTITUCIONAL%203518.htm" TargetMode="External"/><Relationship Id="rId7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JEFE%20DE%20DEPARTAMENTO%20DE%20GESTION%20A%20LA%20DENUNCIA%20EN%20MATERIA%20DE%20IN%204695.htm" TargetMode="External"/><Relationship Id="rId12" Type="http://schemas.openxmlformats.org/officeDocument/2006/relationships/image" Target="../media/image2.png"/><Relationship Id="rId2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DIRECTOR%20GENERAL%20DE%20DENUNCIAS%20AMBIENTALES,%20QUEJAS%20Y%20PARTICIPAC%203464.ht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COORDINADOR%20DE%20QUEJAS%205842.htm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COORDINADOR%20DE%20ATENCION%20A%20LA%20DENUNCIA%20POPULAR%20EN%20MATERIA%20DE%20IN%204705.htm" TargetMode="External"/><Relationship Id="rId10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JEFE%20DE%20DEPARTAMENTO%20DE%20ATENCION%20A%20LA%20DENUNCIA%20POPULAR%20EN%20MATE%204743.htm" TargetMode="External"/><Relationship Id="rId4" Type="http://schemas.openxmlformats.org/officeDocument/2006/relationships/hyperlink" Target="http://transparencia.profepa.gob.mx/Transparencia/TransparenciaDGP/PERFILES%20DE%20PUESTO/perfiles%20organigramas/direccion%20general%20de%20denuncias%20ambientales,%20quejas%20y%20participacion%20social/DIRECTOR%20DE%20ATENCION%20A%20LA%20DENUNCIA%20POPULAR%20EN%20MATERIA%20DE%20INDUS%203544.htm" TargetMode="External"/><Relationship Id="rId9" Type="http://schemas.openxmlformats.org/officeDocument/2006/relationships/hyperlink" Target="http://transparencia.profepa.gob.mx/Transparencia/TransparenciaDGP/ORGANIGRAMA/SUBPROCURADURIA%20JURIDICA/Actual/SUBPROCURADURIA_JURIDICA.pdf" TargetMode="External"/><Relationship Id="rId1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43 Forma libre"/>
          <p:cNvSpPr/>
          <p:nvPr/>
        </p:nvSpPr>
        <p:spPr>
          <a:xfrm>
            <a:off x="4680596" y="154823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 Quejas y Participación Social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s-MX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44 CuadroTexto"/>
          <p:cNvSpPr txBox="1"/>
          <p:nvPr/>
        </p:nvSpPr>
        <p:spPr>
          <a:xfrm>
            <a:off x="4680595" y="2339920"/>
            <a:ext cx="544607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K11</a:t>
            </a:r>
          </a:p>
        </p:txBody>
      </p:sp>
      <p:sp>
        <p:nvSpPr>
          <p:cNvPr id="46" name="45 CuadroTexto"/>
          <p:cNvSpPr txBox="1"/>
          <p:nvPr/>
        </p:nvSpPr>
        <p:spPr>
          <a:xfrm>
            <a:off x="5943909" y="2340656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2"/>
              </a:rPr>
              <a:t>3464</a:t>
            </a:r>
            <a:endParaRPr lang="es-MX" dirty="0"/>
          </a:p>
        </p:txBody>
      </p:sp>
      <p:cxnSp>
        <p:nvCxnSpPr>
          <p:cNvPr id="47" name="46 Conector recto"/>
          <p:cNvCxnSpPr/>
          <p:nvPr/>
        </p:nvCxnSpPr>
        <p:spPr>
          <a:xfrm>
            <a:off x="2928903" y="2926012"/>
            <a:ext cx="5220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8" name="47 Conector recto"/>
          <p:cNvCxnSpPr/>
          <p:nvPr/>
        </p:nvCxnSpPr>
        <p:spPr>
          <a:xfrm>
            <a:off x="5546066" y="2509197"/>
            <a:ext cx="0" cy="40416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48 Forma libre"/>
          <p:cNvSpPr/>
          <p:nvPr/>
        </p:nvSpPr>
        <p:spPr>
          <a:xfrm>
            <a:off x="7250037" y="349711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Estrategia y Evaluación Institucional </a:t>
            </a:r>
          </a:p>
        </p:txBody>
      </p:sp>
      <p:sp>
        <p:nvSpPr>
          <p:cNvPr id="50" name="49 CuadroTexto"/>
          <p:cNvSpPr txBox="1"/>
          <p:nvPr/>
        </p:nvSpPr>
        <p:spPr>
          <a:xfrm>
            <a:off x="7270890" y="427304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M23</a:t>
            </a:r>
          </a:p>
        </p:txBody>
      </p:sp>
      <p:sp>
        <p:nvSpPr>
          <p:cNvPr id="51" name="50 CuadroTexto"/>
          <p:cNvSpPr txBox="1"/>
          <p:nvPr/>
        </p:nvSpPr>
        <p:spPr>
          <a:xfrm>
            <a:off x="8511976" y="4265639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3"/>
              </a:rPr>
              <a:t>3518</a:t>
            </a:r>
            <a:endParaRPr lang="es-MX" dirty="0"/>
          </a:p>
        </p:txBody>
      </p:sp>
      <p:sp>
        <p:nvSpPr>
          <p:cNvPr id="54" name="53 Forma libre"/>
          <p:cNvSpPr/>
          <p:nvPr/>
        </p:nvSpPr>
        <p:spPr>
          <a:xfrm>
            <a:off x="2073810" y="3497111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Dirección de Atención a la Denuncia Popular en Materia de Industria, Quejas y Participación Social </a:t>
            </a:r>
          </a:p>
        </p:txBody>
      </p:sp>
      <p:sp>
        <p:nvSpPr>
          <p:cNvPr id="55" name="54 CuadroTexto"/>
          <p:cNvSpPr txBox="1"/>
          <p:nvPr/>
        </p:nvSpPr>
        <p:spPr>
          <a:xfrm>
            <a:off x="2088307" y="4285527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N31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3240435" y="4285527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4"/>
              </a:rPr>
              <a:t>3544</a:t>
            </a:r>
            <a:endParaRPr lang="es-MX" dirty="0"/>
          </a:p>
        </p:txBody>
      </p:sp>
      <p:cxnSp>
        <p:nvCxnSpPr>
          <p:cNvPr id="57" name="56 Conector recto"/>
          <p:cNvCxnSpPr>
            <a:cxnSpLocks/>
          </p:cNvCxnSpPr>
          <p:nvPr/>
        </p:nvCxnSpPr>
        <p:spPr>
          <a:xfrm>
            <a:off x="2937906" y="4454804"/>
            <a:ext cx="14497" cy="8378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57 Conector recto"/>
          <p:cNvCxnSpPr>
            <a:cxnSpLocks/>
          </p:cNvCxnSpPr>
          <p:nvPr/>
        </p:nvCxnSpPr>
        <p:spPr>
          <a:xfrm>
            <a:off x="8114133" y="2906841"/>
            <a:ext cx="0" cy="5776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58 Conector recto"/>
          <p:cNvCxnSpPr>
            <a:cxnSpLocks/>
          </p:cNvCxnSpPr>
          <p:nvPr/>
        </p:nvCxnSpPr>
        <p:spPr>
          <a:xfrm flipH="1">
            <a:off x="2928903" y="2906841"/>
            <a:ext cx="1" cy="577624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60 Conector recto"/>
          <p:cNvCxnSpPr>
            <a:cxnSpLocks/>
          </p:cNvCxnSpPr>
          <p:nvPr/>
        </p:nvCxnSpPr>
        <p:spPr>
          <a:xfrm>
            <a:off x="8114133" y="4443061"/>
            <a:ext cx="0" cy="565522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6" name="65 Forma libre"/>
          <p:cNvSpPr/>
          <p:nvPr/>
        </p:nvSpPr>
        <p:spPr>
          <a:xfrm>
            <a:off x="7250037" y="4963306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Subdirección de Atención a la Denuncia Popular en Materia de Recursos Naturales Centro-Sur 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7275924" y="5754992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8507042" y="5745460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2826</a:t>
            </a:r>
          </a:p>
        </p:txBody>
      </p:sp>
      <p:sp>
        <p:nvSpPr>
          <p:cNvPr id="72" name="71 Forma libre"/>
          <p:cNvSpPr/>
          <p:nvPr/>
        </p:nvSpPr>
        <p:spPr>
          <a:xfrm>
            <a:off x="225554" y="5613700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Coordinador de Atención a la Denuncia Popular en Materia de Industria y Participación Social 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224180" y="6405386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74" name="73 CuadroTexto"/>
          <p:cNvSpPr txBox="1"/>
          <p:nvPr/>
        </p:nvSpPr>
        <p:spPr>
          <a:xfrm>
            <a:off x="1465843" y="6406122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5"/>
              </a:rPr>
              <a:t>4705</a:t>
            </a:r>
            <a:endParaRPr lang="es-MX" dirty="0"/>
          </a:p>
        </p:txBody>
      </p:sp>
      <p:cxnSp>
        <p:nvCxnSpPr>
          <p:cNvPr id="75" name="74 Conector recto"/>
          <p:cNvCxnSpPr/>
          <p:nvPr/>
        </p:nvCxnSpPr>
        <p:spPr>
          <a:xfrm>
            <a:off x="2951029" y="5275550"/>
            <a:ext cx="0" cy="163800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75 Forma libre"/>
          <p:cNvSpPr/>
          <p:nvPr/>
        </p:nvSpPr>
        <p:spPr>
          <a:xfrm>
            <a:off x="4031149" y="5580682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Coordinación de Quejas 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4031149" y="6372368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O31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5294462" y="6373104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6"/>
              </a:rPr>
              <a:t>5842</a:t>
            </a:r>
            <a:endParaRPr lang="es-MX" dirty="0"/>
          </a:p>
        </p:txBody>
      </p:sp>
      <p:sp>
        <p:nvSpPr>
          <p:cNvPr id="79" name="78 Forma libre"/>
          <p:cNvSpPr/>
          <p:nvPr/>
        </p:nvSpPr>
        <p:spPr>
          <a:xfrm>
            <a:off x="2088307" y="6899349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Gestión a la Denuncia en Materia de Industria y Participación Social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2088307" y="7691035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3351620" y="7691771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7"/>
              </a:rPr>
              <a:t>4695</a:t>
            </a:r>
            <a:endParaRPr lang="es-MX" dirty="0"/>
          </a:p>
        </p:txBody>
      </p:sp>
      <p:cxnSp>
        <p:nvCxnSpPr>
          <p:cNvPr id="82" name="81 Conector recto"/>
          <p:cNvCxnSpPr/>
          <p:nvPr/>
        </p:nvCxnSpPr>
        <p:spPr>
          <a:xfrm>
            <a:off x="1076497" y="5270143"/>
            <a:ext cx="381600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82 Conector recto"/>
          <p:cNvCxnSpPr>
            <a:cxnSpLocks/>
          </p:cNvCxnSpPr>
          <p:nvPr/>
        </p:nvCxnSpPr>
        <p:spPr>
          <a:xfrm>
            <a:off x="1076497" y="5270143"/>
            <a:ext cx="0" cy="343557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83 Conector recto"/>
          <p:cNvCxnSpPr/>
          <p:nvPr/>
        </p:nvCxnSpPr>
        <p:spPr>
          <a:xfrm flipH="1">
            <a:off x="4892497" y="5275551"/>
            <a:ext cx="0" cy="30513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2 CuadroTexto"/>
          <p:cNvSpPr txBox="1"/>
          <p:nvPr/>
        </p:nvSpPr>
        <p:spPr>
          <a:xfrm>
            <a:off x="2777048" y="396106"/>
            <a:ext cx="52159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Dirección General de Denuncias Ambientales,</a:t>
            </a:r>
          </a:p>
          <a:p>
            <a:pPr lvl="0" algn="ctr"/>
            <a:r>
              <a:rPr lang="es-MX" b="1" dirty="0">
                <a:latin typeface="Arial" panose="020B0604020202020204" pitchFamily="34" charset="0"/>
                <a:cs typeface="Arial" panose="020B0604020202020204" pitchFamily="34" charset="0"/>
              </a:rPr>
              <a:t>Quejas y Participación Social </a:t>
            </a:r>
          </a:p>
        </p:txBody>
      </p:sp>
      <p:sp>
        <p:nvSpPr>
          <p:cNvPr id="86" name="26 Botón de acción: Inicio">
            <a:hlinkClick r:id="rId8" highlightClick="1"/>
          </p:cNvPr>
          <p:cNvSpPr/>
          <p:nvPr/>
        </p:nvSpPr>
        <p:spPr>
          <a:xfrm>
            <a:off x="268259" y="8185211"/>
            <a:ext cx="451896" cy="409727"/>
          </a:xfrm>
          <a:prstGeom prst="actionButtonHom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87" name="27 Botón de acción: Hacia atrás o Anterior">
            <a:hlinkClick r:id="rId9" highlightClick="1"/>
          </p:cNvPr>
          <p:cNvSpPr/>
          <p:nvPr/>
        </p:nvSpPr>
        <p:spPr>
          <a:xfrm>
            <a:off x="886293" y="8185211"/>
            <a:ext cx="451896" cy="409727"/>
          </a:xfrm>
          <a:prstGeom prst="actionButtonBackPreviou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s-MX"/>
          </a:p>
        </p:txBody>
      </p:sp>
      <p:sp>
        <p:nvSpPr>
          <p:cNvPr id="37" name="36 Forma libre"/>
          <p:cNvSpPr/>
          <p:nvPr/>
        </p:nvSpPr>
        <p:spPr>
          <a:xfrm>
            <a:off x="7302431" y="6875464"/>
            <a:ext cx="1728192" cy="961699"/>
          </a:xfrm>
          <a:custGeom>
            <a:avLst/>
            <a:gdLst>
              <a:gd name="connsiteX0" fmla="*/ 0 w 925376"/>
              <a:gd name="connsiteY0" fmla="*/ 0 h 462688"/>
              <a:gd name="connsiteX1" fmla="*/ 925376 w 925376"/>
              <a:gd name="connsiteY1" fmla="*/ 0 h 462688"/>
              <a:gd name="connsiteX2" fmla="*/ 925376 w 925376"/>
              <a:gd name="connsiteY2" fmla="*/ 462688 h 462688"/>
              <a:gd name="connsiteX3" fmla="*/ 0 w 925376"/>
              <a:gd name="connsiteY3" fmla="*/ 462688 h 462688"/>
              <a:gd name="connsiteX4" fmla="*/ 0 w 925376"/>
              <a:gd name="connsiteY4" fmla="*/ 0 h 4626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25376" h="462688">
                <a:moveTo>
                  <a:pt x="0" y="0"/>
                </a:moveTo>
                <a:lnTo>
                  <a:pt x="925376" y="0"/>
                </a:lnTo>
                <a:lnTo>
                  <a:pt x="925376" y="462688"/>
                </a:lnTo>
                <a:lnTo>
                  <a:pt x="0" y="46268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4445" tIns="4445" rIns="4445" bIns="4445" numCol="1" spcCol="1270" anchor="t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Departamento de Atención a la Denuncia Popular en Materia de Recursos Naturales Pacífico-Norte 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7301057" y="7654755"/>
            <a:ext cx="504056" cy="170013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/>
              <a:t>O11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8564370" y="7654755"/>
            <a:ext cx="466253" cy="169277"/>
          </a:xfrm>
          <a:prstGeom prst="rect">
            <a:avLst/>
          </a:prstGeom>
          <a:solidFill>
            <a:schemeClr val="bg1">
              <a:lumMod val="65000"/>
            </a:schemeClr>
          </a:solidFill>
          <a:scene3d>
            <a:camera prst="orthographicFront"/>
            <a:lightRig rig="threePt" dir="t"/>
          </a:scene3d>
          <a:sp3d extrusionH="76200" contourW="12700">
            <a:bevelT w="203200"/>
            <a:extrusionClr>
              <a:schemeClr val="bg1"/>
            </a:extrusionClr>
            <a:contourClr>
              <a:schemeClr val="bg1"/>
            </a:contourClr>
          </a:sp3d>
        </p:spPr>
        <p:style>
          <a:lnRef idx="2">
            <a:schemeClr val="dk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6984" tIns="6984" rIns="6984" bIns="6984" numCol="1" spcCol="1270" anchor="ctr" anchorCtr="0">
            <a:noAutofit/>
          </a:bodyPr>
          <a:lstStyle>
            <a:defPPr>
              <a:defRPr lang="es-MX"/>
            </a:defPPr>
            <a:lvl1pPr algn="ctr" defTabSz="488867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defRPr sz="1200" b="1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2pPr>
            <a:lvl3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3pPr>
            <a:lvl4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4pPr>
            <a:lvl5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5pPr>
            <a:lvl6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6pPr>
            <a:lvl7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7pPr>
            <a:lvl8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8pPr>
            <a:lvl9pPr>
              <a:defRPr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</a:defRPr>
            </a:lvl9pPr>
          </a:lstStyle>
          <a:p>
            <a:r>
              <a:rPr lang="es-MX" dirty="0">
                <a:hlinkClick r:id="rId10"/>
              </a:rPr>
              <a:t>4743</a:t>
            </a:r>
            <a:endParaRPr lang="es-MX" dirty="0"/>
          </a:p>
        </p:txBody>
      </p:sp>
      <p:cxnSp>
        <p:nvCxnSpPr>
          <p:cNvPr id="40" name="39 Conector recto"/>
          <p:cNvCxnSpPr>
            <a:cxnSpLocks/>
          </p:cNvCxnSpPr>
          <p:nvPr/>
        </p:nvCxnSpPr>
        <p:spPr>
          <a:xfrm>
            <a:off x="8188190" y="5914737"/>
            <a:ext cx="0" cy="968629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2" name="131 Grupo">
            <a:extLst>
              <a:ext uri="{FF2B5EF4-FFF2-40B4-BE49-F238E27FC236}">
                <a16:creationId xmlns="" xmlns:a16="http://schemas.microsoft.com/office/drawing/2014/main" id="{84B3A4F6-5FF6-4DF3-BA5C-79E1FDE5F64C}"/>
              </a:ext>
            </a:extLst>
          </p:cNvPr>
          <p:cNvGrpSpPr/>
          <p:nvPr/>
        </p:nvGrpSpPr>
        <p:grpSpPr>
          <a:xfrm>
            <a:off x="1" y="0"/>
            <a:ext cx="10801349" cy="9001125"/>
            <a:chOff x="-3176" y="0"/>
            <a:chExt cx="15497539" cy="9001125"/>
          </a:xfrm>
        </p:grpSpPr>
        <p:pic>
          <p:nvPicPr>
            <p:cNvPr id="43" name="Picture 2">
              <a:extLst>
                <a:ext uri="{FF2B5EF4-FFF2-40B4-BE49-F238E27FC236}">
                  <a16:creationId xmlns="" xmlns:a16="http://schemas.microsoft.com/office/drawing/2014/main" id="{E44384F5-A102-41C8-8168-2346129D9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887" y="8647611"/>
              <a:ext cx="15484476" cy="3535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2" name="Picture 6">
              <a:extLst>
                <a:ext uri="{FF2B5EF4-FFF2-40B4-BE49-F238E27FC236}">
                  <a16:creationId xmlns="" xmlns:a16="http://schemas.microsoft.com/office/drawing/2014/main" id="{D38C009B-4956-4F81-8F17-D3972EEFC07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970008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53" name="Picture 8">
              <a:extLst>
                <a:ext uri="{FF2B5EF4-FFF2-40B4-BE49-F238E27FC236}">
                  <a16:creationId xmlns="" xmlns:a16="http://schemas.microsoft.com/office/drawing/2014/main" id="{69191AA6-036D-4CFB-AF98-BE80009B33B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553" t="9944" r="86" b="13933"/>
            <a:stretch/>
          </p:blipFill>
          <p:spPr bwMode="auto">
            <a:xfrm>
              <a:off x="14055641" y="305798"/>
              <a:ext cx="1396401" cy="664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0" name="Picture 6">
              <a:extLst>
                <a:ext uri="{FF2B5EF4-FFF2-40B4-BE49-F238E27FC236}">
                  <a16:creationId xmlns="" xmlns:a16="http://schemas.microsoft.com/office/drawing/2014/main" id="{18E45E50-F8E9-4579-986A-C9A4448D8B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3176" y="0"/>
              <a:ext cx="15484476" cy="3175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2" name="Picture 11">
              <a:extLst>
                <a:ext uri="{FF2B5EF4-FFF2-40B4-BE49-F238E27FC236}">
                  <a16:creationId xmlns="" xmlns:a16="http://schemas.microsoft.com/office/drawing/2014/main" id="{EFB0706C-E430-4476-B556-573CC5B6C03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56"/>
            <a:stretch/>
          </p:blipFill>
          <p:spPr bwMode="auto">
            <a:xfrm>
              <a:off x="18415" y="352959"/>
              <a:ext cx="2574562" cy="5569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6294854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115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Carlos Sergio Barcelata Aguirre</dc:creator>
  <cp:lastModifiedBy>Ana Gabriela Nuñez Perez</cp:lastModifiedBy>
  <cp:revision>38</cp:revision>
  <dcterms:created xsi:type="dcterms:W3CDTF">2017-05-10T16:05:42Z</dcterms:created>
  <dcterms:modified xsi:type="dcterms:W3CDTF">2020-02-24T18:50:39Z</dcterms:modified>
</cp:coreProperties>
</file>