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90011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00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529" autoAdjust="0"/>
    <p:restoredTop sz="95976" autoAdjust="0"/>
  </p:normalViewPr>
  <p:slideViewPr>
    <p:cSldViewPr>
      <p:cViewPr>
        <p:scale>
          <a:sx n="100" d="100"/>
          <a:sy n="100" d="100"/>
        </p:scale>
        <p:origin x="-768" y="1680"/>
      </p:cViewPr>
      <p:guideLst>
        <p:guide orient="horz" pos="2200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1" y="2796189"/>
            <a:ext cx="9181148" cy="19294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4" y="5100642"/>
            <a:ext cx="7560945" cy="23002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1" y="360468"/>
            <a:ext cx="3827353" cy="768012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58" y="360468"/>
            <a:ext cx="11302038" cy="768012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3" y="5784062"/>
            <a:ext cx="9181148" cy="17877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3" y="3815065"/>
            <a:ext cx="9181148" cy="19689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58" y="2100265"/>
            <a:ext cx="7564696" cy="5940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76" y="2100265"/>
            <a:ext cx="7564696" cy="5940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69" y="360466"/>
            <a:ext cx="9721215" cy="150018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68" y="2014836"/>
            <a:ext cx="4772472" cy="839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68" y="2854523"/>
            <a:ext cx="4772472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38" y="2014836"/>
            <a:ext cx="4774347" cy="839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38" y="2854523"/>
            <a:ext cx="4774347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0" y="358382"/>
            <a:ext cx="3553570" cy="15251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28" y="358384"/>
            <a:ext cx="6038254" cy="7682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0" y="1883571"/>
            <a:ext cx="3553570" cy="61570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2" y="6300791"/>
            <a:ext cx="6480810" cy="7438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2" y="804271"/>
            <a:ext cx="6480810" cy="5400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2" y="7044631"/>
            <a:ext cx="6480810" cy="10563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69" y="360466"/>
            <a:ext cx="9721215" cy="1500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69" y="2100265"/>
            <a:ext cx="9721215" cy="5940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68" y="8342716"/>
            <a:ext cx="2520315" cy="479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1" y="8342716"/>
            <a:ext cx="3420428" cy="479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69" y="8342716"/>
            <a:ext cx="2520315" cy="479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ORGANIGRAMA/formas/PROFEPA%20basica_.pdf" TargetMode="External"/><Relationship Id="rId13" Type="http://schemas.openxmlformats.org/officeDocument/2006/relationships/image" Target="../media/image3.png"/><Relationship Id="rId3" Type="http://schemas.openxmlformats.org/officeDocument/2006/relationships/hyperlink" Target="http://transparencia.profepa.gob.mx/Transparencia/TransparenciaDGP/PERFILES%20DE%20PUESTO/perfiles%20organigramas/direccion%20general%20de%20denuncias%20ambientales,%20quejas%20y%20participacion%20social/DIRECTOR%20DE%20ESTRATEGIA%20Y%20EVALUACION%20INSTITUCIONAL%203518.htm" TargetMode="External"/><Relationship Id="rId7" Type="http://schemas.openxmlformats.org/officeDocument/2006/relationships/hyperlink" Target="http://transparencia.profepa.gob.mx/Transparencia/TransparenciaDGP/PERFILES%20DE%20PUESTO/perfiles%20organigramas/direccion%20general%20de%20denuncias%20ambientales,%20quejas%20y%20participacion%20social/JEFE%20DE%20DEPARTAMENTO%20DE%20GESTION%20A%20LA%20DENUNCIA%20EN%20MATERIA%20DE%20IN%204695.htm" TargetMode="External"/><Relationship Id="rId12" Type="http://schemas.openxmlformats.org/officeDocument/2006/relationships/image" Target="../media/image2.png"/><Relationship Id="rId2" Type="http://schemas.openxmlformats.org/officeDocument/2006/relationships/hyperlink" Target="http://transparencia.profepa.gob.mx/Transparencia/TransparenciaDGP/PERFILES%20DE%20PUESTO/perfiles%20organigramas/direccion%20general%20de%20denuncias%20ambientales,%20quejas%20y%20participacion%20social/DIRECTOR%20GENERAL%20DE%20DENUNCIAS%20AMBIENTALES,%20QUEJAS%20Y%20PARTICIPAC%203464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PERFILES%20DE%20PUESTO/perfiles%20organigramas/direccion%20general%20de%20denuncias%20ambientales,%20quejas%20y%20participacion%20social/COORDINADOR%20DE%20QUEJAS%205842.htm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://transparencia.profepa.gob.mx/Transparencia/TransparenciaDGP/PERFILES%20DE%20PUESTO/perfiles%20organigramas/direccion%20general%20de%20denuncias%20ambientales,%20quejas%20y%20participacion%20social/COORDINADOR%20DE%20ATENCION%20A%20LA%20DENUNCIA%20POPULAR%20EN%20MATERIA%20DE%20IN%204705.htm" TargetMode="External"/><Relationship Id="rId10" Type="http://schemas.openxmlformats.org/officeDocument/2006/relationships/hyperlink" Target="http://transparencia.profepa.gob.mx/Transparencia/TransparenciaDGP/PERFILES%20DE%20PUESTO/perfiles%20organigramas/direccion%20general%20de%20denuncias%20ambientales,%20quejas%20y%20participacion%20social/JEFE%20DE%20DEPARTAMENTO%20DE%20ATENCION%20A%20LA%20DENUNCIA%20POPULAR%20EN%20MATE%204743.htm" TargetMode="External"/><Relationship Id="rId4" Type="http://schemas.openxmlformats.org/officeDocument/2006/relationships/hyperlink" Target="http://transparencia.profepa.gob.mx/Transparencia/TransparenciaDGP/PERFILES%20DE%20PUESTO/perfiles%20organigramas/direccion%20general%20de%20denuncias%20ambientales,%20quejas%20y%20participacion%20social/DIRECTOR%20DE%20ATENCION%20A%20LA%20DENUNCIA%20POPULAR%20EN%20MATERIA%20DE%20INDUS%203544.htm" TargetMode="External"/><Relationship Id="rId9" Type="http://schemas.openxmlformats.org/officeDocument/2006/relationships/hyperlink" Target="http://transparencia.profepa.gob.mx/Transparencia/TransparenciaDGP/ORGANIGRAMA/SUBPROCURADURIA%20JURIDICA/Actual/SUBPROCURADURIA_JURIDICA.pdf" TargetMode="Externa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43 Forma libre"/>
          <p:cNvSpPr/>
          <p:nvPr/>
        </p:nvSpPr>
        <p:spPr>
          <a:xfrm>
            <a:off x="4680596" y="154823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Denuncias Ambientales, Quejas y Participación Social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680595" y="2339920"/>
            <a:ext cx="544607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K11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5943909" y="234065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"/>
              </a:rPr>
              <a:t>3464</a:t>
            </a:r>
            <a:endParaRPr lang="es-MX" dirty="0"/>
          </a:p>
        </p:txBody>
      </p:sp>
      <p:cxnSp>
        <p:nvCxnSpPr>
          <p:cNvPr id="47" name="46 Conector recto"/>
          <p:cNvCxnSpPr/>
          <p:nvPr/>
        </p:nvCxnSpPr>
        <p:spPr>
          <a:xfrm>
            <a:off x="2928903" y="2926012"/>
            <a:ext cx="522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5546066" y="2509197"/>
            <a:ext cx="0" cy="4041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48 Forma libre"/>
          <p:cNvSpPr/>
          <p:nvPr/>
        </p:nvSpPr>
        <p:spPr>
          <a:xfrm>
            <a:off x="7250037" y="3497110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Estrategia y Evaluación Institucional 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7270890" y="4273048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M23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8511976" y="426563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3"/>
              </a:rPr>
              <a:t>3518</a:t>
            </a:r>
            <a:endParaRPr lang="es-MX" dirty="0"/>
          </a:p>
        </p:txBody>
      </p:sp>
      <p:sp>
        <p:nvSpPr>
          <p:cNvPr id="54" name="53 Forma libre"/>
          <p:cNvSpPr/>
          <p:nvPr/>
        </p:nvSpPr>
        <p:spPr>
          <a:xfrm>
            <a:off x="2073810" y="3497111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Atención a la Denuncia Popular en Materia de Industria, Quejas y Participación Social </a:t>
            </a:r>
          </a:p>
        </p:txBody>
      </p:sp>
      <p:sp>
        <p:nvSpPr>
          <p:cNvPr id="55" name="54 CuadroTexto"/>
          <p:cNvSpPr txBox="1"/>
          <p:nvPr/>
        </p:nvSpPr>
        <p:spPr>
          <a:xfrm>
            <a:off x="2088307" y="4285527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56" name="55 CuadroTexto"/>
          <p:cNvSpPr txBox="1"/>
          <p:nvPr/>
        </p:nvSpPr>
        <p:spPr>
          <a:xfrm>
            <a:off x="3240435" y="428552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3544</a:t>
            </a:r>
            <a:endParaRPr lang="es-MX" dirty="0"/>
          </a:p>
        </p:txBody>
      </p:sp>
      <p:cxnSp>
        <p:nvCxnSpPr>
          <p:cNvPr id="57" name="56 Conector recto"/>
          <p:cNvCxnSpPr>
            <a:cxnSpLocks/>
          </p:cNvCxnSpPr>
          <p:nvPr/>
        </p:nvCxnSpPr>
        <p:spPr>
          <a:xfrm>
            <a:off x="2937906" y="4454804"/>
            <a:ext cx="14497" cy="8378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cxnSpLocks/>
          </p:cNvCxnSpPr>
          <p:nvPr/>
        </p:nvCxnSpPr>
        <p:spPr>
          <a:xfrm>
            <a:off x="8114133" y="2906841"/>
            <a:ext cx="0" cy="5776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cxnSpLocks/>
          </p:cNvCxnSpPr>
          <p:nvPr/>
        </p:nvCxnSpPr>
        <p:spPr>
          <a:xfrm flipH="1">
            <a:off x="2928903" y="2906841"/>
            <a:ext cx="1" cy="5776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cxnSpLocks/>
          </p:cNvCxnSpPr>
          <p:nvPr/>
        </p:nvCxnSpPr>
        <p:spPr>
          <a:xfrm>
            <a:off x="8114133" y="4443061"/>
            <a:ext cx="0" cy="5655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65 Forma libre"/>
          <p:cNvSpPr/>
          <p:nvPr/>
        </p:nvSpPr>
        <p:spPr>
          <a:xfrm>
            <a:off x="7250037" y="4963306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t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Atención a la Denuncia Popular en Materia de Recursos Naturales Centro-Sur </a:t>
            </a:r>
          </a:p>
        </p:txBody>
      </p:sp>
      <p:sp>
        <p:nvSpPr>
          <p:cNvPr id="67" name="66 CuadroTexto"/>
          <p:cNvSpPr txBox="1"/>
          <p:nvPr/>
        </p:nvSpPr>
        <p:spPr>
          <a:xfrm>
            <a:off x="7275924" y="5754992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68" name="67 CuadroTexto"/>
          <p:cNvSpPr txBox="1"/>
          <p:nvPr/>
        </p:nvSpPr>
        <p:spPr>
          <a:xfrm>
            <a:off x="8507042" y="574546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2826</a:t>
            </a:r>
          </a:p>
        </p:txBody>
      </p:sp>
      <p:sp>
        <p:nvSpPr>
          <p:cNvPr id="72" name="71 Forma libre"/>
          <p:cNvSpPr/>
          <p:nvPr/>
        </p:nvSpPr>
        <p:spPr>
          <a:xfrm>
            <a:off x="225554" y="5613700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t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Coordinador de Atención a la Denuncia Popular en Materia de Industria y Participación Social 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224180" y="6405386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74" name="73 CuadroTexto"/>
          <p:cNvSpPr txBox="1"/>
          <p:nvPr/>
        </p:nvSpPr>
        <p:spPr>
          <a:xfrm>
            <a:off x="1465843" y="640612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5"/>
              </a:rPr>
              <a:t>4705</a:t>
            </a:r>
            <a:endParaRPr lang="es-MX" dirty="0"/>
          </a:p>
        </p:txBody>
      </p:sp>
      <p:cxnSp>
        <p:nvCxnSpPr>
          <p:cNvPr id="75" name="74 Conector recto"/>
          <p:cNvCxnSpPr/>
          <p:nvPr/>
        </p:nvCxnSpPr>
        <p:spPr>
          <a:xfrm>
            <a:off x="2951029" y="5275550"/>
            <a:ext cx="0" cy="1638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75 Forma libre"/>
          <p:cNvSpPr/>
          <p:nvPr/>
        </p:nvSpPr>
        <p:spPr>
          <a:xfrm>
            <a:off x="4031149" y="558068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Quejas 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4031149" y="6372368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78" name="77 CuadroTexto"/>
          <p:cNvSpPr txBox="1"/>
          <p:nvPr/>
        </p:nvSpPr>
        <p:spPr>
          <a:xfrm>
            <a:off x="5294462" y="637310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6"/>
              </a:rPr>
              <a:t>5842</a:t>
            </a:r>
            <a:endParaRPr lang="es-MX" dirty="0"/>
          </a:p>
        </p:txBody>
      </p:sp>
      <p:sp>
        <p:nvSpPr>
          <p:cNvPr id="79" name="78 Forma libre"/>
          <p:cNvSpPr/>
          <p:nvPr/>
        </p:nvSpPr>
        <p:spPr>
          <a:xfrm>
            <a:off x="2088307" y="6899349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Gestión a la Denuncia en Materia de Industria y Participación Social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2088307" y="7691035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3351620" y="769177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7"/>
              </a:rPr>
              <a:t>4695</a:t>
            </a:r>
            <a:endParaRPr lang="es-MX" dirty="0"/>
          </a:p>
        </p:txBody>
      </p:sp>
      <p:cxnSp>
        <p:nvCxnSpPr>
          <p:cNvPr id="82" name="81 Conector recto"/>
          <p:cNvCxnSpPr/>
          <p:nvPr/>
        </p:nvCxnSpPr>
        <p:spPr>
          <a:xfrm>
            <a:off x="1076497" y="5270143"/>
            <a:ext cx="381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82 Conector recto"/>
          <p:cNvCxnSpPr>
            <a:cxnSpLocks/>
          </p:cNvCxnSpPr>
          <p:nvPr/>
        </p:nvCxnSpPr>
        <p:spPr>
          <a:xfrm>
            <a:off x="1076497" y="5270143"/>
            <a:ext cx="0" cy="3435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flipH="1">
            <a:off x="4892497" y="5275551"/>
            <a:ext cx="0" cy="3051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2777048" y="396106"/>
            <a:ext cx="5215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Denuncias Ambientales,</a:t>
            </a:r>
          </a:p>
          <a:p>
            <a:pPr lvl="0"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Quejas y Participación Social </a:t>
            </a:r>
          </a:p>
        </p:txBody>
      </p:sp>
      <p:sp>
        <p:nvSpPr>
          <p:cNvPr id="86" name="26 Botón de acción: Inicio">
            <a:hlinkClick r:id="rId8" highlightClick="1"/>
          </p:cNvPr>
          <p:cNvSpPr/>
          <p:nvPr/>
        </p:nvSpPr>
        <p:spPr>
          <a:xfrm>
            <a:off x="268259" y="8185211"/>
            <a:ext cx="451896" cy="409727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87" name="27 Botón de acción: Hacia atrás o Anterior">
            <a:hlinkClick r:id="rId9" highlightClick="1"/>
          </p:cNvPr>
          <p:cNvSpPr/>
          <p:nvPr/>
        </p:nvSpPr>
        <p:spPr>
          <a:xfrm>
            <a:off x="886293" y="8185211"/>
            <a:ext cx="451896" cy="409727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7" name="36 Forma libre"/>
          <p:cNvSpPr/>
          <p:nvPr/>
        </p:nvSpPr>
        <p:spPr>
          <a:xfrm>
            <a:off x="7302431" y="687546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t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Atención a la Denuncia Popular en Materia de Recursos Naturales Pacífico-Norte 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7301057" y="7654755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8564370" y="765475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4743</a:t>
            </a:r>
            <a:endParaRPr lang="es-MX" dirty="0"/>
          </a:p>
        </p:txBody>
      </p:sp>
      <p:cxnSp>
        <p:nvCxnSpPr>
          <p:cNvPr id="40" name="39 Conector recto"/>
          <p:cNvCxnSpPr>
            <a:cxnSpLocks/>
          </p:cNvCxnSpPr>
          <p:nvPr/>
        </p:nvCxnSpPr>
        <p:spPr>
          <a:xfrm>
            <a:off x="8188190" y="5914737"/>
            <a:ext cx="0" cy="9686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2" name="131 Grupo">
            <a:extLst>
              <a:ext uri="{FF2B5EF4-FFF2-40B4-BE49-F238E27FC236}">
                <a16:creationId xmlns="" xmlns:a16="http://schemas.microsoft.com/office/drawing/2014/main" id="{84B3A4F6-5FF6-4DF3-BA5C-79E1FDE5F64C}"/>
              </a:ext>
            </a:extLst>
          </p:cNvPr>
          <p:cNvGrpSpPr/>
          <p:nvPr/>
        </p:nvGrpSpPr>
        <p:grpSpPr>
          <a:xfrm>
            <a:off x="1" y="0"/>
            <a:ext cx="10801349" cy="9001125"/>
            <a:chOff x="-3176" y="0"/>
            <a:chExt cx="15497539" cy="9001125"/>
          </a:xfrm>
        </p:grpSpPr>
        <p:pic>
          <p:nvPicPr>
            <p:cNvPr id="43" name="Picture 2">
              <a:extLst>
                <a:ext uri="{FF2B5EF4-FFF2-40B4-BE49-F238E27FC236}">
                  <a16:creationId xmlns="" xmlns:a16="http://schemas.microsoft.com/office/drawing/2014/main" id="{E44384F5-A102-41C8-8168-2346129D9B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="" xmlns:a16="http://schemas.microsoft.com/office/drawing/2014/main" id="{D38C009B-4956-4F81-8F17-D3972EEFC0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8">
              <a:extLst>
                <a:ext uri="{FF2B5EF4-FFF2-40B4-BE49-F238E27FC236}">
                  <a16:creationId xmlns="" xmlns:a16="http://schemas.microsoft.com/office/drawing/2014/main" id="{69191AA6-036D-4CFB-AF98-BE80009B33B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" name="Picture 6">
              <a:extLst>
                <a:ext uri="{FF2B5EF4-FFF2-40B4-BE49-F238E27FC236}">
                  <a16:creationId xmlns="" xmlns:a16="http://schemas.microsoft.com/office/drawing/2014/main" id="{18E45E50-F8E9-4579-986A-C9A4448D8B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" name="Picture 11">
              <a:extLst>
                <a:ext uri="{FF2B5EF4-FFF2-40B4-BE49-F238E27FC236}">
                  <a16:creationId xmlns="" xmlns:a16="http://schemas.microsoft.com/office/drawing/2014/main" id="{EFB0706C-E430-4476-B556-573CC5B6C03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115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38</cp:revision>
  <dcterms:created xsi:type="dcterms:W3CDTF">2017-05-10T16:05:42Z</dcterms:created>
  <dcterms:modified xsi:type="dcterms:W3CDTF">2020-02-24T18:50:39Z</dcterms:modified>
</cp:coreProperties>
</file>